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28" r:id="rId1"/>
  </p:sldMasterIdLst>
  <p:notesMasterIdLst>
    <p:notesMasterId r:id="rId15"/>
  </p:notesMasterIdLst>
  <p:sldIdLst>
    <p:sldId id="256" r:id="rId2"/>
    <p:sldId id="268" r:id="rId3"/>
    <p:sldId id="264" r:id="rId4"/>
    <p:sldId id="266" r:id="rId5"/>
    <p:sldId id="265" r:id="rId6"/>
    <p:sldId id="267" r:id="rId7"/>
    <p:sldId id="269" r:id="rId8"/>
    <p:sldId id="257" r:id="rId9"/>
    <p:sldId id="263" r:id="rId10"/>
    <p:sldId id="262" r:id="rId11"/>
    <p:sldId id="261" r:id="rId12"/>
    <p:sldId id="258" r:id="rId13"/>
    <p:sldId id="25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952" autoAdjust="0"/>
    <p:restoredTop sz="94660"/>
  </p:normalViewPr>
  <p:slideViewPr>
    <p:cSldViewPr snapToGrid="0" snapToObjects="1">
      <p:cViewPr varScale="1">
        <p:scale>
          <a:sx n="55" d="100"/>
          <a:sy n="55" d="100"/>
        </p:scale>
        <p:origin x="78" y="22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221543-EEDA-2D4F-B9C8-6E854556B8E4}" type="datetimeFigureOut">
              <a:rPr lang="en-US" smtClean="0"/>
              <a:t>11/3/2015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DC752D-89B1-A04F-85B2-11E589F7FB67}" type="slidenum">
              <a:rPr lang="en-US" smtClean="0"/>
              <a:t>‹#›</a:t>
            </a:fld>
            <a:endParaRPr lang="en-US"/>
          </a:p>
        </p:txBody>
      </p:sp>
    </p:spTree>
    <p:extLst>
      <p:ext uri="{BB962C8B-B14F-4D97-AF65-F5344CB8AC3E}">
        <p14:creationId xmlns:p14="http://schemas.microsoft.com/office/powerpoint/2010/main" val="750554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how I didn’t quote?</a:t>
            </a:r>
            <a:endParaRPr lang="en-US" dirty="0"/>
          </a:p>
        </p:txBody>
      </p:sp>
      <p:sp>
        <p:nvSpPr>
          <p:cNvPr id="4" name="Slide Number Placeholder 3"/>
          <p:cNvSpPr>
            <a:spLocks noGrp="1"/>
          </p:cNvSpPr>
          <p:nvPr>
            <p:ph type="sldNum" sz="quarter" idx="10"/>
          </p:nvPr>
        </p:nvSpPr>
        <p:spPr/>
        <p:txBody>
          <a:bodyPr/>
          <a:lstStyle/>
          <a:p>
            <a:fld id="{00DC752D-89B1-A04F-85B2-11E589F7FB67}" type="slidenum">
              <a:rPr lang="en-US" smtClean="0"/>
              <a:t>6</a:t>
            </a:fld>
            <a:endParaRPr lang="en-US"/>
          </a:p>
        </p:txBody>
      </p:sp>
    </p:spTree>
    <p:extLst>
      <p:ext uri="{BB962C8B-B14F-4D97-AF65-F5344CB8AC3E}">
        <p14:creationId xmlns:p14="http://schemas.microsoft.com/office/powerpoint/2010/main" val="5809655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2233D26B-DFC2-4248-8ED0-AD3E108CBDD7}" type="datetime1">
              <a:rPr lang="en-US" smtClean="0"/>
              <a:pPr/>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40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66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94C003-38E8-486A-9BFD-47E55D87241C}" type="datetime1">
              <a:rPr lang="en-US" smtClean="0"/>
              <a:pPr/>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59EAA3-934B-41DB-B3B1-806F4BE5CC37}" type="datetime1">
              <a:rPr lang="en-US" smtClean="0"/>
              <a:pPr/>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8F97F932-D99A-4087-BFB1-EA42FAFC8D2C}" type="datetime1">
              <a:rPr lang="en-US" smtClean="0"/>
              <a:pPr/>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C96367-2F2B-4F6E-ACF4-15FA13738E10}" type="datetime1">
              <a:rPr lang="en-US" smtClean="0"/>
              <a:pPr/>
              <a:t>11/3/2015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523C92-45F4-4C30-810D-4886C1BA696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8FB3498D-21C7-408B-8EF5-5B55DEF0BFD5}" type="datetime1">
              <a:rPr lang="en-US" smtClean="0"/>
              <a:pPr/>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4DB246E-8FD1-42FF-94A4-E4133095C37A}" type="datetime1">
              <a:rPr lang="en-US" smtClean="0"/>
              <a:pPr/>
              <a:t>11/3/2015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93939D4-B818-4372-B1EE-7CB6D5BBC74A}" type="datetime1">
              <a:rPr lang="en-US" smtClean="0"/>
              <a:pPr/>
              <a:t>11/3/2015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35E438-4D0D-4834-B658-A90420491D98}" type="datetime1">
              <a:rPr lang="en-US" smtClean="0"/>
              <a:pPr/>
              <a:t>11/3/2015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F8ADFA-7142-4015-85E6-1712F15FA709}" type="datetime1">
              <a:rPr lang="en-US" smtClean="0"/>
              <a:pPr/>
              <a:t>11/3/2015</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A581E0-D653-4D78-A48F-41D80498BC7E}" type="datetime1">
              <a:rPr lang="en-US" smtClean="0"/>
              <a:pPr/>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8B3AFFF1-9C47-49F0-AE12-AF188F3F4E82}" type="datetime1">
              <a:rPr lang="en-US" smtClean="0"/>
              <a:pPr/>
              <a:t>11/3/2015</a:t>
            </a:fld>
            <a:endParaRPr lang="en-US" dirty="0"/>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38237106-F2ED-405E-BC33-CC3CF426205F}"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4729" r:id="rId1"/>
    <p:sldLayoutId id="2147484730" r:id="rId2"/>
    <p:sldLayoutId id="2147484731" r:id="rId3"/>
    <p:sldLayoutId id="2147484732" r:id="rId4"/>
    <p:sldLayoutId id="2147484733" r:id="rId5"/>
    <p:sldLayoutId id="2147484734" r:id="rId6"/>
    <p:sldLayoutId id="2147484735" r:id="rId7"/>
    <p:sldLayoutId id="2147484736" r:id="rId8"/>
    <p:sldLayoutId id="2147484737" r:id="rId9"/>
    <p:sldLayoutId id="2147484738" r:id="rId10"/>
    <p:sldLayoutId id="2147484739"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hf sldNum="0" hdr="0" ftr="0" dt="0"/>
  <p:txStyles>
    <p:titleStyle>
      <a:lvl1pPr algn="l" defTabSz="914400" rtl="0" eaLnBrk="1" latinLnBrk="0" hangingPunct="1">
        <a:spcBef>
          <a:spcPct val="0"/>
        </a:spcBef>
        <a:buNone/>
        <a:defRPr sz="48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32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32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32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32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32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Mr. Richardson, MAT</a:t>
            </a:r>
          </a:p>
          <a:p>
            <a:r>
              <a:rPr lang="en-US" dirty="0" smtClean="0"/>
              <a:t>GHHS</a:t>
            </a:r>
            <a:endParaRPr lang="en-US" dirty="0"/>
          </a:p>
        </p:txBody>
      </p:sp>
      <p:sp>
        <p:nvSpPr>
          <p:cNvPr id="3" name="Title 2"/>
          <p:cNvSpPr>
            <a:spLocks noGrp="1"/>
          </p:cNvSpPr>
          <p:nvPr>
            <p:ph type="ctrTitle"/>
          </p:nvPr>
        </p:nvSpPr>
        <p:spPr>
          <a:xfrm>
            <a:off x="0" y="2007888"/>
            <a:ext cx="9144000" cy="1470025"/>
          </a:xfrm>
        </p:spPr>
        <p:txBody>
          <a:bodyPr/>
          <a:lstStyle/>
          <a:p>
            <a:r>
              <a:rPr lang="en-US" dirty="0" smtClean="0"/>
              <a:t>Writing for different AP classes:</a:t>
            </a:r>
            <a:br>
              <a:rPr lang="en-US" dirty="0" smtClean="0"/>
            </a:br>
            <a:r>
              <a:rPr lang="en-US" sz="6000" dirty="0" err="1" smtClean="0"/>
              <a:t>Ap</a:t>
            </a:r>
            <a:r>
              <a:rPr lang="en-US" sz="6000" dirty="0" smtClean="0"/>
              <a:t> Lang &amp; comp </a:t>
            </a:r>
            <a:r>
              <a:rPr lang="en-US" sz="4400" dirty="0" smtClean="0"/>
              <a:t>vs.</a:t>
            </a:r>
            <a:r>
              <a:rPr lang="en-US" sz="6000" dirty="0" smtClean="0"/>
              <a:t> APUSH</a:t>
            </a:r>
            <a:endParaRPr lang="en-US" sz="6000" dirty="0"/>
          </a:p>
        </p:txBody>
      </p:sp>
    </p:spTree>
    <p:extLst>
      <p:ext uri="{BB962C8B-B14F-4D97-AF65-F5344CB8AC3E}">
        <p14:creationId xmlns:p14="http://schemas.microsoft.com/office/powerpoint/2010/main" val="25183905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APUSH</a:t>
            </a:r>
            <a:endParaRPr lang="en-US" dirty="0"/>
          </a:p>
        </p:txBody>
      </p:sp>
      <p:sp>
        <p:nvSpPr>
          <p:cNvPr id="3" name="Content Placeholder 2"/>
          <p:cNvSpPr>
            <a:spLocks noGrp="1"/>
          </p:cNvSpPr>
          <p:nvPr>
            <p:ph sz="quarter" idx="13"/>
          </p:nvPr>
        </p:nvSpPr>
        <p:spPr>
          <a:xfrm>
            <a:off x="0" y="1600200"/>
            <a:ext cx="9144000" cy="4114800"/>
          </a:xfrm>
        </p:spPr>
        <p:txBody>
          <a:bodyPr/>
          <a:lstStyle/>
          <a:p>
            <a:r>
              <a:rPr lang="en-US" dirty="0" smtClean="0"/>
              <a:t>This is technical writing.  </a:t>
            </a:r>
          </a:p>
          <a:p>
            <a:r>
              <a:rPr lang="en-US" dirty="0" smtClean="0"/>
              <a:t>Everything is explicit: your overall structure is Introduction, Body, Conclusion.  </a:t>
            </a:r>
            <a:endParaRPr lang="en-US" dirty="0"/>
          </a:p>
          <a:p>
            <a:pPr lvl="1"/>
            <a:r>
              <a:rPr lang="en-US" dirty="0" smtClean="0"/>
              <a:t>Similarly, each body paragraph should introduce your topic and how it relates to thesis, have analysis, and conclude with synthesis </a:t>
            </a:r>
            <a:endParaRPr lang="en-US" dirty="0"/>
          </a:p>
        </p:txBody>
      </p:sp>
    </p:spTree>
    <p:extLst>
      <p:ext uri="{BB962C8B-B14F-4D97-AF65-F5344CB8AC3E}">
        <p14:creationId xmlns:p14="http://schemas.microsoft.com/office/powerpoint/2010/main" val="764221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APUSH Thesis Statements</a:t>
            </a:r>
            <a:endParaRPr lang="en-US" dirty="0"/>
          </a:p>
        </p:txBody>
      </p:sp>
      <p:sp>
        <p:nvSpPr>
          <p:cNvPr id="3" name="Content Placeholder 2"/>
          <p:cNvSpPr>
            <a:spLocks noGrp="1"/>
          </p:cNvSpPr>
          <p:nvPr>
            <p:ph sz="quarter" idx="13"/>
          </p:nvPr>
        </p:nvSpPr>
        <p:spPr>
          <a:xfrm>
            <a:off x="0" y="1417638"/>
            <a:ext cx="9144000" cy="5440362"/>
          </a:xfrm>
        </p:spPr>
        <p:txBody>
          <a:bodyPr>
            <a:normAutofit/>
          </a:bodyPr>
          <a:lstStyle/>
          <a:p>
            <a:r>
              <a:rPr lang="en-US" dirty="0" smtClean="0"/>
              <a:t>One sentence, end of intro paragraph</a:t>
            </a:r>
          </a:p>
          <a:p>
            <a:r>
              <a:rPr lang="en-US" dirty="0" smtClean="0"/>
              <a:t>Show point of view, list three argumentative points. </a:t>
            </a:r>
          </a:p>
          <a:p>
            <a:pPr lvl="1"/>
            <a:r>
              <a:rPr lang="en-US" dirty="0" smtClean="0"/>
              <a:t>Don’t explain your full argument</a:t>
            </a:r>
          </a:p>
          <a:p>
            <a:r>
              <a:rPr lang="en-US" dirty="0" smtClean="0"/>
              <a:t>Sample “Although the settlement of the Americas by Europeans following the arrival of Columbus in 1492 created many positive outcomes, the resulting issues of disease, human enslavement and biological diversity combine to make it on the whole a negative event for humanity”</a:t>
            </a:r>
          </a:p>
        </p:txBody>
      </p:sp>
    </p:spTree>
    <p:extLst>
      <p:ext uri="{BB962C8B-B14F-4D97-AF65-F5344CB8AC3E}">
        <p14:creationId xmlns:p14="http://schemas.microsoft.com/office/powerpoint/2010/main" val="3185377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APUSH DBQ</a:t>
            </a:r>
            <a:endParaRPr lang="en-US" dirty="0"/>
          </a:p>
        </p:txBody>
      </p:sp>
      <p:sp>
        <p:nvSpPr>
          <p:cNvPr id="3" name="Content Placeholder 2"/>
          <p:cNvSpPr>
            <a:spLocks noGrp="1"/>
          </p:cNvSpPr>
          <p:nvPr>
            <p:ph sz="quarter" idx="13"/>
          </p:nvPr>
        </p:nvSpPr>
        <p:spPr/>
        <p:txBody>
          <a:bodyPr/>
          <a:lstStyle/>
          <a:p>
            <a:r>
              <a:rPr lang="en-US" dirty="0" smtClean="0"/>
              <a:t>Must use 6 of 7 documents</a:t>
            </a:r>
          </a:p>
          <a:p>
            <a:r>
              <a:rPr lang="en-US" dirty="0" smtClean="0"/>
              <a:t>Always past tense, </a:t>
            </a:r>
            <a:r>
              <a:rPr lang="en-US" i="1" dirty="0" smtClean="0"/>
              <a:t>never</a:t>
            </a:r>
            <a:r>
              <a:rPr lang="en-US" dirty="0" smtClean="0"/>
              <a:t> first person</a:t>
            </a:r>
          </a:p>
          <a:p>
            <a:pPr lvl="1"/>
            <a:r>
              <a:rPr lang="en-US" strike="sngStrike" dirty="0" smtClean="0"/>
              <a:t>I </a:t>
            </a:r>
            <a:r>
              <a:rPr lang="en-US" strike="sngStrike" dirty="0" err="1" smtClean="0"/>
              <a:t>belive</a:t>
            </a:r>
            <a:r>
              <a:rPr lang="en-US" strike="sngStrike" dirty="0" smtClean="0"/>
              <a:t> … </a:t>
            </a:r>
          </a:p>
          <a:p>
            <a:r>
              <a:rPr lang="en-US" dirty="0"/>
              <a:t>a</a:t>
            </a:r>
            <a:endParaRPr lang="en-US" dirty="0" smtClean="0"/>
          </a:p>
          <a:p>
            <a:pPr marL="0" indent="0">
              <a:buNone/>
            </a:pPr>
            <a:endParaRPr lang="en-US" dirty="0"/>
          </a:p>
        </p:txBody>
      </p:sp>
    </p:spTree>
    <p:extLst>
      <p:ext uri="{BB962C8B-B14F-4D97-AF65-F5344CB8AC3E}">
        <p14:creationId xmlns:p14="http://schemas.microsoft.com/office/powerpoint/2010/main" val="26889579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APUSH: be explicit</a:t>
            </a:r>
            <a:endParaRPr lang="en-US" dirty="0"/>
          </a:p>
        </p:txBody>
      </p:sp>
      <p:sp>
        <p:nvSpPr>
          <p:cNvPr id="3" name="Content Placeholder 2"/>
          <p:cNvSpPr>
            <a:spLocks noGrp="1"/>
          </p:cNvSpPr>
          <p:nvPr>
            <p:ph sz="quarter" idx="13"/>
          </p:nvPr>
        </p:nvSpPr>
        <p:spPr/>
        <p:txBody>
          <a:bodyPr/>
          <a:lstStyle/>
          <a:p>
            <a:r>
              <a:rPr lang="en-US" dirty="0"/>
              <a:t>Don’t paraphrase if you’re going for H-A-P-</a:t>
            </a:r>
            <a:r>
              <a:rPr lang="en-US" dirty="0" smtClean="0"/>
              <a:t>P</a:t>
            </a:r>
          </a:p>
          <a:p>
            <a:pPr lvl="1"/>
            <a:r>
              <a:rPr lang="en-US" dirty="0" smtClean="0"/>
              <a:t>E.g., “the historical context of Officer Decatur’s toast </a:t>
            </a:r>
            <a:endParaRPr lang="en-US" dirty="0"/>
          </a:p>
          <a:p>
            <a:r>
              <a:rPr lang="en-US" dirty="0"/>
              <a:t>Explicitly say which skill you’re addressing (Continuity and Change)</a:t>
            </a:r>
          </a:p>
          <a:p>
            <a:pPr marL="0" indent="0">
              <a:buNone/>
            </a:pPr>
            <a:endParaRPr lang="en-US" dirty="0"/>
          </a:p>
          <a:p>
            <a:endParaRPr lang="en-US" dirty="0"/>
          </a:p>
        </p:txBody>
      </p:sp>
    </p:spTree>
    <p:extLst>
      <p:ext uri="{BB962C8B-B14F-4D97-AF65-F5344CB8AC3E}">
        <p14:creationId xmlns:p14="http://schemas.microsoft.com/office/powerpoint/2010/main" val="3340406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81600" y="-209842"/>
            <a:ext cx="7924800" cy="1143000"/>
          </a:xfrm>
        </p:spPr>
        <p:txBody>
          <a:bodyPr/>
          <a:lstStyle/>
          <a:p>
            <a:r>
              <a:rPr lang="en-US" dirty="0" smtClean="0"/>
              <a:t>Structure</a:t>
            </a:r>
            <a:endParaRPr lang="en-US" dirty="0"/>
          </a:p>
        </p:txBody>
      </p:sp>
      <p:sp>
        <p:nvSpPr>
          <p:cNvPr id="3" name="Content Placeholder 2"/>
          <p:cNvSpPr>
            <a:spLocks noGrp="1"/>
          </p:cNvSpPr>
          <p:nvPr>
            <p:ph sz="quarter" idx="13"/>
          </p:nvPr>
        </p:nvSpPr>
        <p:spPr>
          <a:xfrm>
            <a:off x="0" y="0"/>
            <a:ext cx="9144000" cy="6858000"/>
          </a:xfrm>
        </p:spPr>
        <p:txBody>
          <a:bodyPr>
            <a:normAutofit fontScale="92500" lnSpcReduction="10000"/>
          </a:bodyPr>
          <a:lstStyle/>
          <a:p>
            <a:r>
              <a:rPr lang="en-US" dirty="0" smtClean="0"/>
              <a:t>LEQ is like Argumentative</a:t>
            </a:r>
          </a:p>
          <a:p>
            <a:r>
              <a:rPr lang="en-US" dirty="0" smtClean="0"/>
              <a:t>DBQ is like Synthesis</a:t>
            </a:r>
          </a:p>
          <a:p>
            <a:r>
              <a:rPr lang="en-US" dirty="0" smtClean="0"/>
              <a:t>There are no SAQs on the AP </a:t>
            </a:r>
            <a:r>
              <a:rPr lang="en-US" dirty="0" err="1" smtClean="0"/>
              <a:t>Eng</a:t>
            </a:r>
            <a:r>
              <a:rPr lang="en-US" dirty="0" smtClean="0"/>
              <a:t> exam</a:t>
            </a:r>
          </a:p>
          <a:p>
            <a:r>
              <a:rPr lang="en-US" dirty="0" smtClean="0"/>
              <a:t>AP Lang and Comp will have Synthesis, Rhetorical Analysis, and Argument, 40 minutes per essay</a:t>
            </a:r>
          </a:p>
          <a:p>
            <a:r>
              <a:rPr lang="en-US" dirty="0" smtClean="0"/>
              <a:t>APUSH Pacing: </a:t>
            </a:r>
          </a:p>
          <a:p>
            <a:pPr lvl="1"/>
            <a:r>
              <a:rPr lang="en-US" dirty="0" smtClean="0"/>
              <a:t>15 </a:t>
            </a:r>
            <a:r>
              <a:rPr lang="en-US" dirty="0"/>
              <a:t>minutes planning time</a:t>
            </a:r>
          </a:p>
          <a:p>
            <a:pPr lvl="2"/>
            <a:r>
              <a:rPr lang="en-US" dirty="0"/>
              <a:t>5 minutes, pick which LEQ, and pre-write, brainstorming, categories of analysis, thesis</a:t>
            </a:r>
          </a:p>
          <a:p>
            <a:pPr lvl="2"/>
            <a:r>
              <a:rPr lang="en-US" dirty="0"/>
              <a:t>10 minutes on </a:t>
            </a:r>
            <a:r>
              <a:rPr lang="en-US" dirty="0" smtClean="0"/>
              <a:t>DBQ: Brainstorm w/ thesis THEN look at documents</a:t>
            </a:r>
            <a:endParaRPr lang="en-US" dirty="0"/>
          </a:p>
          <a:p>
            <a:pPr lvl="1"/>
            <a:r>
              <a:rPr lang="en-US" dirty="0"/>
              <a:t>40 minutes writing DBQ </a:t>
            </a:r>
            <a:br>
              <a:rPr lang="en-US" dirty="0"/>
            </a:br>
            <a:r>
              <a:rPr lang="en-US" dirty="0"/>
              <a:t>30 minutes writing </a:t>
            </a:r>
            <a:r>
              <a:rPr lang="en-US" dirty="0" smtClean="0"/>
              <a:t>LEQ</a:t>
            </a:r>
            <a:endParaRPr lang="en-US" dirty="0"/>
          </a:p>
        </p:txBody>
      </p:sp>
    </p:spTree>
    <p:extLst>
      <p:ext uri="{BB962C8B-B14F-4D97-AF65-F5344CB8AC3E}">
        <p14:creationId xmlns:p14="http://schemas.microsoft.com/office/powerpoint/2010/main" val="2106831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Similar problems: </a:t>
            </a:r>
            <a:br>
              <a:rPr lang="en-US" dirty="0" smtClean="0"/>
            </a:br>
            <a:r>
              <a:rPr lang="en-US" dirty="0" smtClean="0"/>
              <a:t>analysis</a:t>
            </a:r>
            <a:endParaRPr lang="en-US" dirty="0"/>
          </a:p>
        </p:txBody>
      </p:sp>
      <p:sp>
        <p:nvSpPr>
          <p:cNvPr id="3" name="Content Placeholder 2"/>
          <p:cNvSpPr>
            <a:spLocks noGrp="1"/>
          </p:cNvSpPr>
          <p:nvPr>
            <p:ph sz="quarter" idx="13"/>
          </p:nvPr>
        </p:nvSpPr>
        <p:spPr>
          <a:xfrm>
            <a:off x="-218952" y="1600200"/>
            <a:ext cx="9362952" cy="4114800"/>
          </a:xfrm>
        </p:spPr>
        <p:txBody>
          <a:bodyPr/>
          <a:lstStyle/>
          <a:p>
            <a:r>
              <a:rPr lang="en-US" dirty="0"/>
              <a:t>You get 0 points for telling me what </a:t>
            </a:r>
            <a:r>
              <a:rPr lang="en-US" dirty="0" smtClean="0"/>
              <a:t>a document </a:t>
            </a:r>
            <a:r>
              <a:rPr lang="en-US" dirty="0"/>
              <a:t>said.  </a:t>
            </a:r>
            <a:r>
              <a:rPr lang="en-US" dirty="0" smtClean="0"/>
              <a:t/>
            </a:r>
            <a:br>
              <a:rPr lang="en-US" dirty="0" smtClean="0"/>
            </a:br>
            <a:r>
              <a:rPr lang="en-US" dirty="0" smtClean="0"/>
              <a:t>You </a:t>
            </a:r>
            <a:r>
              <a:rPr lang="en-US" dirty="0"/>
              <a:t>must analyze EVERY document, place it in context.  </a:t>
            </a:r>
          </a:p>
          <a:p>
            <a:pPr lvl="1"/>
            <a:r>
              <a:rPr lang="en-US" dirty="0" smtClean="0"/>
              <a:t>APUSH: Explicitly use one H-A-P-P analysis for each</a:t>
            </a:r>
          </a:p>
          <a:p>
            <a:pPr lvl="1"/>
            <a:r>
              <a:rPr lang="en-US" dirty="0" smtClean="0"/>
              <a:t>AP ENG: analyze re: apparent claim, your own argument, how that text relates to other texts, credibility</a:t>
            </a:r>
            <a:endParaRPr lang="en-US" dirty="0"/>
          </a:p>
        </p:txBody>
      </p:sp>
    </p:spTree>
    <p:extLst>
      <p:ext uri="{BB962C8B-B14F-4D97-AF65-F5344CB8AC3E}">
        <p14:creationId xmlns:p14="http://schemas.microsoft.com/office/powerpoint/2010/main" val="3653745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Similar Problems: argumentation</a:t>
            </a:r>
            <a:endParaRPr lang="en-US" dirty="0"/>
          </a:p>
        </p:txBody>
      </p:sp>
      <p:sp>
        <p:nvSpPr>
          <p:cNvPr id="3" name="Content Placeholder 2"/>
          <p:cNvSpPr>
            <a:spLocks noGrp="1"/>
          </p:cNvSpPr>
          <p:nvPr>
            <p:ph sz="quarter" idx="13"/>
          </p:nvPr>
        </p:nvSpPr>
        <p:spPr>
          <a:xfrm>
            <a:off x="0" y="1600200"/>
            <a:ext cx="9144000" cy="4114800"/>
          </a:xfrm>
        </p:spPr>
        <p:txBody>
          <a:bodyPr>
            <a:normAutofit lnSpcReduction="10000"/>
          </a:bodyPr>
          <a:lstStyle/>
          <a:p>
            <a:r>
              <a:rPr lang="en-US" dirty="0" smtClean="0"/>
              <a:t>Saying there’s an opposing side: meh</a:t>
            </a:r>
          </a:p>
          <a:p>
            <a:r>
              <a:rPr lang="en-US" dirty="0" smtClean="0"/>
              <a:t>Presenting the opposing argument, with documents: ok</a:t>
            </a:r>
          </a:p>
          <a:p>
            <a:r>
              <a:rPr lang="en-US" dirty="0" smtClean="0"/>
              <a:t>Presenting the opposing argument, with documents, and then REFUTING that: A++ </a:t>
            </a:r>
            <a:r>
              <a:rPr lang="en-US" dirty="0" smtClean="0">
                <a:sym typeface="Wingdings"/>
              </a:rPr>
              <a:t> </a:t>
            </a:r>
          </a:p>
          <a:p>
            <a:endParaRPr lang="en-US" dirty="0" smtClean="0">
              <a:sym typeface="Wingdings"/>
            </a:endParaRPr>
          </a:p>
          <a:p>
            <a:r>
              <a:rPr lang="en-US" dirty="0" smtClean="0">
                <a:sym typeface="Wingdings"/>
              </a:rPr>
              <a:t>You can argue throughout, don’t just mention it once</a:t>
            </a:r>
          </a:p>
          <a:p>
            <a:r>
              <a:rPr lang="en-US" dirty="0" smtClean="0">
                <a:sym typeface="Wingdings"/>
              </a:rPr>
              <a:t>Throughout this, recognize opposing side has merit</a:t>
            </a:r>
            <a:endParaRPr lang="en-US" dirty="0"/>
          </a:p>
        </p:txBody>
      </p:sp>
    </p:spTree>
    <p:extLst>
      <p:ext uri="{BB962C8B-B14F-4D97-AF65-F5344CB8AC3E}">
        <p14:creationId xmlns:p14="http://schemas.microsoft.com/office/powerpoint/2010/main" val="41735638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534399" cy="1143000"/>
          </a:xfrm>
        </p:spPr>
        <p:txBody>
          <a:bodyPr/>
          <a:lstStyle/>
          <a:p>
            <a:r>
              <a:rPr lang="en-US" dirty="0" smtClean="0"/>
              <a:t>Similar problems: </a:t>
            </a:r>
            <a:br>
              <a:rPr lang="en-US" dirty="0" smtClean="0"/>
            </a:br>
            <a:r>
              <a:rPr lang="en-US" dirty="0" smtClean="0"/>
              <a:t>Quoting &amp; Summarizing</a:t>
            </a:r>
            <a:endParaRPr lang="en-US" dirty="0"/>
          </a:p>
        </p:txBody>
      </p:sp>
      <p:sp>
        <p:nvSpPr>
          <p:cNvPr id="3" name="Content Placeholder 2"/>
          <p:cNvSpPr>
            <a:spLocks noGrp="1"/>
          </p:cNvSpPr>
          <p:nvPr>
            <p:ph sz="quarter" idx="13"/>
          </p:nvPr>
        </p:nvSpPr>
        <p:spPr/>
        <p:txBody>
          <a:bodyPr/>
          <a:lstStyle/>
          <a:p>
            <a:r>
              <a:rPr lang="en-US" dirty="0" smtClean="0"/>
              <a:t>Don’t waste your time quoting documents.  </a:t>
            </a:r>
          </a:p>
          <a:p>
            <a:pPr lvl="1"/>
            <a:r>
              <a:rPr lang="en-US" dirty="0" smtClean="0"/>
              <a:t>You are trying to show you can form an argument, not copy and paste</a:t>
            </a:r>
          </a:p>
          <a:p>
            <a:r>
              <a:rPr lang="en-US" dirty="0" smtClean="0"/>
              <a:t>Summarizing is insufficient</a:t>
            </a:r>
          </a:p>
          <a:p>
            <a:pPr lvl="1"/>
            <a:r>
              <a:rPr lang="en-US" dirty="0" smtClean="0"/>
              <a:t>Carrington’s 1-&gt;2 rule: for every bit of quoting or summarizing, you should have TWICE as much analysis</a:t>
            </a:r>
            <a:endParaRPr lang="en-US" dirty="0"/>
          </a:p>
        </p:txBody>
      </p:sp>
    </p:spTree>
    <p:extLst>
      <p:ext uri="{BB962C8B-B14F-4D97-AF65-F5344CB8AC3E}">
        <p14:creationId xmlns:p14="http://schemas.microsoft.com/office/powerpoint/2010/main" val="3389860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534399" cy="1143000"/>
          </a:xfrm>
        </p:spPr>
        <p:txBody>
          <a:bodyPr/>
          <a:lstStyle/>
          <a:p>
            <a:r>
              <a:rPr lang="en-US" dirty="0" smtClean="0"/>
              <a:t>Similar problems: </a:t>
            </a:r>
            <a:br>
              <a:rPr lang="en-US" dirty="0" smtClean="0"/>
            </a:br>
            <a:r>
              <a:rPr lang="en-US" dirty="0" smtClean="0"/>
              <a:t>Quoting &amp; Summarizing</a:t>
            </a:r>
            <a:endParaRPr lang="en-US" dirty="0"/>
          </a:p>
        </p:txBody>
      </p:sp>
      <p:sp>
        <p:nvSpPr>
          <p:cNvPr id="3" name="Content Placeholder 2"/>
          <p:cNvSpPr>
            <a:spLocks noGrp="1"/>
          </p:cNvSpPr>
          <p:nvPr>
            <p:ph sz="quarter" idx="13"/>
          </p:nvPr>
        </p:nvSpPr>
        <p:spPr>
          <a:xfrm>
            <a:off x="0" y="1417638"/>
            <a:ext cx="9034345" cy="5257800"/>
          </a:xfrm>
        </p:spPr>
        <p:txBody>
          <a:bodyPr/>
          <a:lstStyle/>
          <a:p>
            <a:r>
              <a:rPr lang="en-US" dirty="0" smtClean="0"/>
              <a:t>Quoting or summarizing </a:t>
            </a:r>
          </a:p>
          <a:p>
            <a:pPr lvl="1"/>
            <a:r>
              <a:rPr lang="en-US" dirty="0" smtClean="0"/>
              <a:t>JQ Adams’ speech argued European powers should stay away from America as evidenced by when he wrote, “</a:t>
            </a:r>
            <a:r>
              <a:rPr lang="en-US" dirty="0" smtClean="0"/>
              <a:t>lorem </a:t>
            </a:r>
            <a:r>
              <a:rPr lang="en-US" dirty="0" smtClean="0"/>
              <a:t>ipsum dolor </a:t>
            </a:r>
            <a:r>
              <a:rPr lang="en-US" dirty="0" smtClean="0"/>
              <a:t>sit </a:t>
            </a:r>
            <a:r>
              <a:rPr lang="en-US" dirty="0" err="1" smtClean="0"/>
              <a:t>amet</a:t>
            </a:r>
            <a:r>
              <a:rPr lang="en-US" dirty="0" smtClean="0"/>
              <a:t>.”</a:t>
            </a:r>
            <a:endParaRPr lang="en-US" dirty="0" smtClean="0"/>
          </a:p>
          <a:p>
            <a:r>
              <a:rPr lang="en-US" dirty="0" smtClean="0"/>
              <a:t>Forming an argument</a:t>
            </a:r>
          </a:p>
          <a:p>
            <a:pPr lvl="1"/>
            <a:r>
              <a:rPr lang="en-US" dirty="0" smtClean="0"/>
              <a:t>JQ Adams’ nationalistic perspective in his Monroe Doctrine shows an American point of view which reflects the growing belief that America could exert its power in the world.  </a:t>
            </a:r>
            <a:endParaRPr lang="en-US" dirty="0"/>
          </a:p>
        </p:txBody>
      </p:sp>
    </p:spTree>
    <p:extLst>
      <p:ext uri="{BB962C8B-B14F-4D97-AF65-F5344CB8AC3E}">
        <p14:creationId xmlns:p14="http://schemas.microsoft.com/office/powerpoint/2010/main" val="1039519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Similar Problems:</a:t>
            </a:r>
            <a:br>
              <a:rPr lang="en-US" dirty="0" smtClean="0"/>
            </a:br>
            <a:r>
              <a:rPr lang="en-US" dirty="0" smtClean="0"/>
              <a:t>Individuality</a:t>
            </a:r>
            <a:endParaRPr lang="en-US" dirty="0"/>
          </a:p>
        </p:txBody>
      </p:sp>
      <p:sp>
        <p:nvSpPr>
          <p:cNvPr id="3" name="Content Placeholder 2"/>
          <p:cNvSpPr>
            <a:spLocks noGrp="1"/>
          </p:cNvSpPr>
          <p:nvPr>
            <p:ph sz="quarter" idx="13"/>
          </p:nvPr>
        </p:nvSpPr>
        <p:spPr>
          <a:xfrm>
            <a:off x="0" y="1600200"/>
            <a:ext cx="9144000" cy="4114800"/>
          </a:xfrm>
        </p:spPr>
        <p:txBody>
          <a:bodyPr/>
          <a:lstStyle/>
          <a:p>
            <a:r>
              <a:rPr lang="en-US" dirty="0" smtClean="0"/>
              <a:t>Your personal beliefs do not matter on these essays. </a:t>
            </a:r>
          </a:p>
          <a:p>
            <a:pPr lvl="1"/>
            <a:r>
              <a:rPr lang="en-US" dirty="0" smtClean="0"/>
              <a:t>If you can make a better argument which is the OPPOSITE of your own beliefs, write that essay!</a:t>
            </a:r>
          </a:p>
          <a:p>
            <a:r>
              <a:rPr lang="en-US" dirty="0" smtClean="0"/>
              <a:t>This is not a time for creative writing.  </a:t>
            </a:r>
            <a:endParaRPr lang="en-US" dirty="0"/>
          </a:p>
          <a:p>
            <a:pPr lvl="1"/>
            <a:r>
              <a:rPr lang="en-US" dirty="0" smtClean="0"/>
              <a:t>No grandiose statements.  Don’t hide intent.  </a:t>
            </a:r>
            <a:br>
              <a:rPr lang="en-US" dirty="0" smtClean="0"/>
            </a:br>
            <a:r>
              <a:rPr lang="en-US" dirty="0" smtClean="0"/>
              <a:t>Don’t make untenable claims.</a:t>
            </a:r>
            <a:endParaRPr lang="en-US" dirty="0"/>
          </a:p>
        </p:txBody>
      </p:sp>
    </p:spTree>
    <p:extLst>
      <p:ext uri="{BB962C8B-B14F-4D97-AF65-F5344CB8AC3E}">
        <p14:creationId xmlns:p14="http://schemas.microsoft.com/office/powerpoint/2010/main" val="2969470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Ap</a:t>
            </a:r>
            <a:r>
              <a:rPr lang="en-US" dirty="0"/>
              <a:t> Language &amp; Composition</a:t>
            </a:r>
          </a:p>
        </p:txBody>
      </p:sp>
      <p:sp>
        <p:nvSpPr>
          <p:cNvPr id="3" name="Content Placeholder 2"/>
          <p:cNvSpPr>
            <a:spLocks noGrp="1"/>
          </p:cNvSpPr>
          <p:nvPr>
            <p:ph sz="quarter" idx="13"/>
          </p:nvPr>
        </p:nvSpPr>
        <p:spPr/>
        <p:txBody>
          <a:bodyPr/>
          <a:lstStyle/>
          <a:p>
            <a:r>
              <a:rPr lang="en-US" dirty="0" smtClean="0"/>
              <a:t>Argument, Synthesis, and rhetorical analysis essay</a:t>
            </a:r>
          </a:p>
          <a:p>
            <a:r>
              <a:rPr lang="en-US" dirty="0" smtClean="0"/>
              <a:t>Synthesis essay uses 3 of 7 sources </a:t>
            </a:r>
          </a:p>
          <a:p>
            <a:r>
              <a:rPr lang="en-US" dirty="0" smtClean="0"/>
              <a:t>DOES NOT give points for outside info</a:t>
            </a:r>
            <a:endParaRPr lang="en-US" dirty="0"/>
          </a:p>
        </p:txBody>
      </p:sp>
    </p:spTree>
    <p:extLst>
      <p:ext uri="{BB962C8B-B14F-4D97-AF65-F5344CB8AC3E}">
        <p14:creationId xmlns:p14="http://schemas.microsoft.com/office/powerpoint/2010/main" val="3980528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0425" y="274638"/>
            <a:ext cx="8534400" cy="1143000"/>
          </a:xfrm>
        </p:spPr>
        <p:txBody>
          <a:bodyPr/>
          <a:lstStyle/>
          <a:p>
            <a:r>
              <a:rPr lang="en-US" dirty="0" err="1"/>
              <a:t>Ap</a:t>
            </a:r>
            <a:r>
              <a:rPr lang="en-US" dirty="0"/>
              <a:t> Language &amp; </a:t>
            </a:r>
            <a:r>
              <a:rPr lang="en-US" dirty="0" smtClean="0"/>
              <a:t>Composition Thesis statements</a:t>
            </a:r>
            <a:endParaRPr lang="en-US" dirty="0"/>
          </a:p>
        </p:txBody>
      </p:sp>
      <p:sp>
        <p:nvSpPr>
          <p:cNvPr id="3" name="Content Placeholder 2"/>
          <p:cNvSpPr>
            <a:spLocks noGrp="1"/>
          </p:cNvSpPr>
          <p:nvPr>
            <p:ph sz="quarter" idx="13"/>
          </p:nvPr>
        </p:nvSpPr>
        <p:spPr/>
        <p:txBody>
          <a:bodyPr/>
          <a:lstStyle/>
          <a:p>
            <a:r>
              <a:rPr lang="en-US" dirty="0" smtClean="0"/>
              <a:t>Thesis statements should be specific and thorough; however, they should not spell out ALL of the specifics of your argument</a:t>
            </a:r>
          </a:p>
          <a:p>
            <a:pPr lvl="1"/>
            <a:r>
              <a:rPr lang="en-US" dirty="0" smtClean="0"/>
              <a:t>i.e., “In his inaugural address President Kennedy makes uses of sundry rhetorical devices…” vs. “In his inaugural address, President Kennedy utilizes anaphora,…”</a:t>
            </a:r>
            <a:endParaRPr lang="en-US" dirty="0"/>
          </a:p>
        </p:txBody>
      </p:sp>
    </p:spTree>
    <p:extLst>
      <p:ext uri="{BB962C8B-B14F-4D97-AF65-F5344CB8AC3E}">
        <p14:creationId xmlns:p14="http://schemas.microsoft.com/office/powerpoint/2010/main" val="1730822872"/>
      </p:ext>
    </p:extLst>
  </p:cSld>
  <p:clrMapOvr>
    <a:masterClrMapping/>
  </p:clrMapOvr>
</p:sld>
</file>

<file path=ppt/theme/theme1.xml><?xml version="1.0" encoding="utf-8"?>
<a:theme xmlns:a="http://schemas.openxmlformats.org/drawingml/2006/main" name="master teaching powerpoint">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ＭＳ ゴシック"/>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ＭＳ ゴシック"/>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master teaching powerpoint.potx</Template>
  <TotalTime>211</TotalTime>
  <Words>578</Words>
  <Application>Microsoft Office PowerPoint</Application>
  <PresentationFormat>On-screen Show (4:3)</PresentationFormat>
  <Paragraphs>66</Paragraphs>
  <Slides>13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Arial Narrow</vt:lpstr>
      <vt:lpstr>Calibri</vt:lpstr>
      <vt:lpstr>Wingdings</vt:lpstr>
      <vt:lpstr>master teaching powerpoint</vt:lpstr>
      <vt:lpstr>Writing for different AP classes: Ap Lang &amp; comp vs. APUSH</vt:lpstr>
      <vt:lpstr>Structure</vt:lpstr>
      <vt:lpstr>Similar problems:  analysis</vt:lpstr>
      <vt:lpstr>Similar Problems: argumentation</vt:lpstr>
      <vt:lpstr>Similar problems:  Quoting &amp; Summarizing</vt:lpstr>
      <vt:lpstr>Similar problems:  Quoting &amp; Summarizing</vt:lpstr>
      <vt:lpstr>Similar Problems: Individuality</vt:lpstr>
      <vt:lpstr>Ap Language &amp; Composition</vt:lpstr>
      <vt:lpstr>Ap Language &amp; Composition Thesis statements</vt:lpstr>
      <vt:lpstr>APUSH</vt:lpstr>
      <vt:lpstr>APUSH Thesis Statements</vt:lpstr>
      <vt:lpstr>APUSH DBQ</vt:lpstr>
      <vt:lpstr>APUSH: be explicit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Colin Richardson</dc:creator>
  <cp:lastModifiedBy>Colin Richardson</cp:lastModifiedBy>
  <cp:revision>9</cp:revision>
  <dcterms:created xsi:type="dcterms:W3CDTF">2015-01-04T21:04:16Z</dcterms:created>
  <dcterms:modified xsi:type="dcterms:W3CDTF">2015-11-03T13:46:15Z</dcterms:modified>
</cp:coreProperties>
</file>