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8" r:id="rId3"/>
    <p:sldId id="257" r:id="rId4"/>
    <p:sldId id="259" r:id="rId5"/>
    <p:sldId id="262"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9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141CC3-FE0B-9741-93AA-B3BD7F1B2D4F}" type="datetimeFigureOut">
              <a:rPr lang="en-US" smtClean="0"/>
              <a:t>2/9/16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148FF4-7614-A947-87D0-297FDB805A2F}" type="slidenum">
              <a:rPr lang="en-US" smtClean="0"/>
              <a:t>‹#›</a:t>
            </a:fld>
            <a:endParaRPr lang="en-US"/>
          </a:p>
        </p:txBody>
      </p:sp>
    </p:spTree>
    <p:extLst>
      <p:ext uri="{BB962C8B-B14F-4D97-AF65-F5344CB8AC3E}">
        <p14:creationId xmlns:p14="http://schemas.microsoft.com/office/powerpoint/2010/main" val="14080811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While almost all European colonization efforts in North America resulted in conflict and forms of exploitation of resources or indigenous peoples, European colonial powers developed markedly different patterns of colonization through their interaction with natives, purposes of colonization, and methods of utilizing labor to achieve those goals. </a:t>
            </a:r>
          </a:p>
          <a:p>
            <a:endParaRPr lang="en-US" dirty="0"/>
          </a:p>
        </p:txBody>
      </p:sp>
      <p:sp>
        <p:nvSpPr>
          <p:cNvPr id="4" name="Slide Number Placeholder 3"/>
          <p:cNvSpPr>
            <a:spLocks noGrp="1"/>
          </p:cNvSpPr>
          <p:nvPr>
            <p:ph type="sldNum" sz="quarter" idx="10"/>
          </p:nvPr>
        </p:nvSpPr>
        <p:spPr/>
        <p:txBody>
          <a:bodyPr/>
          <a:lstStyle/>
          <a:p>
            <a:fld id="{6D148FF4-7614-A947-87D0-297FDB805A2F}" type="slidenum">
              <a:rPr lang="en-US" smtClean="0"/>
              <a:t>4</a:t>
            </a:fld>
            <a:endParaRPr lang="en-US"/>
          </a:p>
        </p:txBody>
      </p:sp>
    </p:spTree>
    <p:extLst>
      <p:ext uri="{BB962C8B-B14F-4D97-AF65-F5344CB8AC3E}">
        <p14:creationId xmlns:p14="http://schemas.microsoft.com/office/powerpoint/2010/main" val="4101237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While almost all European colonization efforts in North America resulted in conflict and forms of exploitation of resources or indigenous peoples, European colonial powers developed markedly different patterns of colonization through their interaction with natives, purposes of colonization, and methods of utilizing labor to achieve those goals. </a:t>
            </a:r>
          </a:p>
          <a:p>
            <a:endParaRPr lang="en-US" dirty="0"/>
          </a:p>
        </p:txBody>
      </p:sp>
      <p:sp>
        <p:nvSpPr>
          <p:cNvPr id="4" name="Slide Number Placeholder 3"/>
          <p:cNvSpPr>
            <a:spLocks noGrp="1"/>
          </p:cNvSpPr>
          <p:nvPr>
            <p:ph type="sldNum" sz="quarter" idx="10"/>
          </p:nvPr>
        </p:nvSpPr>
        <p:spPr/>
        <p:txBody>
          <a:bodyPr/>
          <a:lstStyle/>
          <a:p>
            <a:fld id="{6D148FF4-7614-A947-87D0-297FDB805A2F}" type="slidenum">
              <a:rPr lang="en-US" smtClean="0"/>
              <a:t>5</a:t>
            </a:fld>
            <a:endParaRPr lang="en-US"/>
          </a:p>
        </p:txBody>
      </p:sp>
    </p:spTree>
    <p:extLst>
      <p:ext uri="{BB962C8B-B14F-4D97-AF65-F5344CB8AC3E}">
        <p14:creationId xmlns:p14="http://schemas.microsoft.com/office/powerpoint/2010/main" val="1785333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61C823-ADFF-1143-9E93-0B7D8259B903}"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3F910-1CCE-154E-A045-011AFEEB1104}" type="slidenum">
              <a:rPr lang="en-US" smtClean="0"/>
              <a:t>‹#›</a:t>
            </a:fld>
            <a:endParaRPr lang="en-US"/>
          </a:p>
        </p:txBody>
      </p:sp>
    </p:spTree>
    <p:extLst>
      <p:ext uri="{BB962C8B-B14F-4D97-AF65-F5344CB8AC3E}">
        <p14:creationId xmlns:p14="http://schemas.microsoft.com/office/powerpoint/2010/main" val="380387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1C823-ADFF-1143-9E93-0B7D8259B903}"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3F910-1CCE-154E-A045-011AFEEB1104}" type="slidenum">
              <a:rPr lang="en-US" smtClean="0"/>
              <a:t>‹#›</a:t>
            </a:fld>
            <a:endParaRPr lang="en-US"/>
          </a:p>
        </p:txBody>
      </p:sp>
    </p:spTree>
    <p:extLst>
      <p:ext uri="{BB962C8B-B14F-4D97-AF65-F5344CB8AC3E}">
        <p14:creationId xmlns:p14="http://schemas.microsoft.com/office/powerpoint/2010/main" val="303234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1C823-ADFF-1143-9E93-0B7D8259B903}"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3F910-1CCE-154E-A045-011AFEEB1104}" type="slidenum">
              <a:rPr lang="en-US" smtClean="0"/>
              <a:t>‹#›</a:t>
            </a:fld>
            <a:endParaRPr lang="en-US"/>
          </a:p>
        </p:txBody>
      </p:sp>
    </p:spTree>
    <p:extLst>
      <p:ext uri="{BB962C8B-B14F-4D97-AF65-F5344CB8AC3E}">
        <p14:creationId xmlns:p14="http://schemas.microsoft.com/office/powerpoint/2010/main" val="559654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1C823-ADFF-1143-9E93-0B7D8259B903}"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3F910-1CCE-154E-A045-011AFEEB1104}" type="slidenum">
              <a:rPr lang="en-US" smtClean="0"/>
              <a:t>‹#›</a:t>
            </a:fld>
            <a:endParaRPr lang="en-US"/>
          </a:p>
        </p:txBody>
      </p:sp>
    </p:spTree>
    <p:extLst>
      <p:ext uri="{BB962C8B-B14F-4D97-AF65-F5344CB8AC3E}">
        <p14:creationId xmlns:p14="http://schemas.microsoft.com/office/powerpoint/2010/main" val="79570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61C823-ADFF-1143-9E93-0B7D8259B903}"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3F910-1CCE-154E-A045-011AFEEB1104}" type="slidenum">
              <a:rPr lang="en-US" smtClean="0"/>
              <a:t>‹#›</a:t>
            </a:fld>
            <a:endParaRPr lang="en-US"/>
          </a:p>
        </p:txBody>
      </p:sp>
    </p:spTree>
    <p:extLst>
      <p:ext uri="{BB962C8B-B14F-4D97-AF65-F5344CB8AC3E}">
        <p14:creationId xmlns:p14="http://schemas.microsoft.com/office/powerpoint/2010/main" val="1417688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61C823-ADFF-1143-9E93-0B7D8259B903}"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3F910-1CCE-154E-A045-011AFEEB1104}" type="slidenum">
              <a:rPr lang="en-US" smtClean="0"/>
              <a:t>‹#›</a:t>
            </a:fld>
            <a:endParaRPr lang="en-US"/>
          </a:p>
        </p:txBody>
      </p:sp>
    </p:spTree>
    <p:extLst>
      <p:ext uri="{BB962C8B-B14F-4D97-AF65-F5344CB8AC3E}">
        <p14:creationId xmlns:p14="http://schemas.microsoft.com/office/powerpoint/2010/main" val="4012001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61C823-ADFF-1143-9E93-0B7D8259B903}" type="datetimeFigureOut">
              <a:rPr lang="en-US" smtClean="0"/>
              <a:t>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63F910-1CCE-154E-A045-011AFEEB1104}" type="slidenum">
              <a:rPr lang="en-US" smtClean="0"/>
              <a:t>‹#›</a:t>
            </a:fld>
            <a:endParaRPr lang="en-US"/>
          </a:p>
        </p:txBody>
      </p:sp>
    </p:spTree>
    <p:extLst>
      <p:ext uri="{BB962C8B-B14F-4D97-AF65-F5344CB8AC3E}">
        <p14:creationId xmlns:p14="http://schemas.microsoft.com/office/powerpoint/2010/main" val="1443949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61C823-ADFF-1143-9E93-0B7D8259B903}" type="datetimeFigureOut">
              <a:rPr lang="en-US" smtClean="0"/>
              <a:t>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63F910-1CCE-154E-A045-011AFEEB1104}" type="slidenum">
              <a:rPr lang="en-US" smtClean="0"/>
              <a:t>‹#›</a:t>
            </a:fld>
            <a:endParaRPr lang="en-US"/>
          </a:p>
        </p:txBody>
      </p:sp>
    </p:spTree>
    <p:extLst>
      <p:ext uri="{BB962C8B-B14F-4D97-AF65-F5344CB8AC3E}">
        <p14:creationId xmlns:p14="http://schemas.microsoft.com/office/powerpoint/2010/main" val="315154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61C823-ADFF-1143-9E93-0B7D8259B903}" type="datetimeFigureOut">
              <a:rPr lang="en-US" smtClean="0"/>
              <a:t>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63F910-1CCE-154E-A045-011AFEEB1104}" type="slidenum">
              <a:rPr lang="en-US" smtClean="0"/>
              <a:t>‹#›</a:t>
            </a:fld>
            <a:endParaRPr lang="en-US"/>
          </a:p>
        </p:txBody>
      </p:sp>
    </p:spTree>
    <p:extLst>
      <p:ext uri="{BB962C8B-B14F-4D97-AF65-F5344CB8AC3E}">
        <p14:creationId xmlns:p14="http://schemas.microsoft.com/office/powerpoint/2010/main" val="1804534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61C823-ADFF-1143-9E93-0B7D8259B903}"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3F910-1CCE-154E-A045-011AFEEB1104}" type="slidenum">
              <a:rPr lang="en-US" smtClean="0"/>
              <a:t>‹#›</a:t>
            </a:fld>
            <a:endParaRPr lang="en-US"/>
          </a:p>
        </p:txBody>
      </p:sp>
    </p:spTree>
    <p:extLst>
      <p:ext uri="{BB962C8B-B14F-4D97-AF65-F5344CB8AC3E}">
        <p14:creationId xmlns:p14="http://schemas.microsoft.com/office/powerpoint/2010/main" val="261767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61C823-ADFF-1143-9E93-0B7D8259B903}"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3F910-1CCE-154E-A045-011AFEEB1104}" type="slidenum">
              <a:rPr lang="en-US" smtClean="0"/>
              <a:t>‹#›</a:t>
            </a:fld>
            <a:endParaRPr lang="en-US"/>
          </a:p>
        </p:txBody>
      </p:sp>
    </p:spTree>
    <p:extLst>
      <p:ext uri="{BB962C8B-B14F-4D97-AF65-F5344CB8AC3E}">
        <p14:creationId xmlns:p14="http://schemas.microsoft.com/office/powerpoint/2010/main" val="14445006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61C823-ADFF-1143-9E93-0B7D8259B903}" type="datetimeFigureOut">
              <a:rPr lang="en-US" smtClean="0"/>
              <a:t>2/9/16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63F910-1CCE-154E-A045-011AFEEB1104}" type="slidenum">
              <a:rPr lang="en-US" smtClean="0"/>
              <a:t>‹#›</a:t>
            </a:fld>
            <a:endParaRPr lang="en-US"/>
          </a:p>
        </p:txBody>
      </p:sp>
    </p:spTree>
    <p:extLst>
      <p:ext uri="{BB962C8B-B14F-4D97-AF65-F5344CB8AC3E}">
        <p14:creationId xmlns:p14="http://schemas.microsoft.com/office/powerpoint/2010/main" val="392795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Body Paragraphs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3656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6522"/>
            <a:ext cx="8229600" cy="5979642"/>
          </a:xfrm>
        </p:spPr>
        <p:txBody>
          <a:bodyPr/>
          <a:lstStyle/>
          <a:p>
            <a:pPr>
              <a:buNone/>
            </a:pPr>
            <a:r>
              <a:rPr lang="en-US" sz="4000" dirty="0" smtClean="0"/>
              <a:t>Prepping for the essay</a:t>
            </a:r>
          </a:p>
          <a:p>
            <a:pPr>
              <a:buNone/>
            </a:pPr>
            <a:endParaRPr lang="en-US" dirty="0" smtClean="0"/>
          </a:p>
          <a:p>
            <a:pPr>
              <a:buNone/>
            </a:pPr>
            <a:r>
              <a:rPr lang="en-US" dirty="0" smtClean="0"/>
              <a:t>Brainstorm Specific Factual Information (SFI) relevant to this topic.</a:t>
            </a:r>
          </a:p>
          <a:p>
            <a:pPr lvl="2"/>
            <a:r>
              <a:rPr lang="en-US" dirty="0" smtClean="0"/>
              <a:t>You can use trends, transitions, events, individuals, etc.</a:t>
            </a:r>
            <a:endParaRPr lang="en-US" dirty="0"/>
          </a:p>
          <a:p>
            <a:pPr>
              <a:buNone/>
            </a:pPr>
            <a:r>
              <a:rPr lang="en-US" dirty="0"/>
              <a:t>Try to create three categories</a:t>
            </a:r>
          </a:p>
          <a:p>
            <a:r>
              <a:rPr lang="en-US" dirty="0"/>
              <a:t>Avoid using the “built in” categories if there are any</a:t>
            </a:r>
          </a:p>
          <a:p>
            <a:pPr>
              <a:buNone/>
            </a:pPr>
            <a:r>
              <a:rPr lang="en-US" sz="4000" dirty="0" smtClean="0"/>
              <a:t>CHOOSE YOUR POSITION BASED ON </a:t>
            </a:r>
            <a:br>
              <a:rPr lang="en-US" sz="4000" dirty="0" smtClean="0"/>
            </a:br>
            <a:r>
              <a:rPr lang="en-US" sz="4000" dirty="0" smtClean="0"/>
              <a:t>WHAT YOU CAN BEST ARGUE</a:t>
            </a:r>
            <a:endParaRPr lang="en-US" sz="4000" dirty="0"/>
          </a:p>
          <a:p>
            <a:endParaRPr lang="en-US" dirty="0"/>
          </a:p>
        </p:txBody>
      </p:sp>
    </p:spTree>
    <p:extLst>
      <p:ext uri="{BB962C8B-B14F-4D97-AF65-F5344CB8AC3E}">
        <p14:creationId xmlns:p14="http://schemas.microsoft.com/office/powerpoint/2010/main" val="2297710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Body</a:t>
            </a:r>
            <a:endParaRPr lang="en-US" dirty="0"/>
          </a:p>
        </p:txBody>
      </p:sp>
      <p:sp>
        <p:nvSpPr>
          <p:cNvPr id="3" name="Content Placeholder 2"/>
          <p:cNvSpPr>
            <a:spLocks noGrp="1"/>
          </p:cNvSpPr>
          <p:nvPr>
            <p:ph idx="1"/>
          </p:nvPr>
        </p:nvSpPr>
        <p:spPr/>
        <p:txBody>
          <a:bodyPr/>
          <a:lstStyle/>
          <a:p>
            <a:r>
              <a:rPr lang="en-US" dirty="0" smtClean="0"/>
              <a:t>Interpret the evidence (Clearness, sufficiency, and importance/relevance)</a:t>
            </a:r>
          </a:p>
          <a:p>
            <a:r>
              <a:rPr lang="en-US" dirty="0" smtClean="0"/>
              <a:t>Connect the facts to the conclusion so that the audience understands your thinking (clearness, sufficiency, and depth)</a:t>
            </a:r>
          </a:p>
          <a:p>
            <a:r>
              <a:rPr lang="en-US" dirty="0" smtClean="0"/>
              <a:t>Use original thinking (avoid discussing what everyone else would discuss)</a:t>
            </a:r>
            <a:endParaRPr lang="en-US" dirty="0"/>
          </a:p>
        </p:txBody>
      </p:sp>
    </p:spTree>
    <p:extLst>
      <p:ext uri="{BB962C8B-B14F-4D97-AF65-F5344CB8AC3E}">
        <p14:creationId xmlns:p14="http://schemas.microsoft.com/office/powerpoint/2010/main" val="11595556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Body Paragraph</a:t>
            </a:r>
            <a:endParaRPr lang="en-US" dirty="0"/>
          </a:p>
        </p:txBody>
      </p:sp>
      <p:sp>
        <p:nvSpPr>
          <p:cNvPr id="3" name="Content Placeholder 2"/>
          <p:cNvSpPr>
            <a:spLocks noGrp="1"/>
          </p:cNvSpPr>
          <p:nvPr>
            <p:ph idx="1"/>
          </p:nvPr>
        </p:nvSpPr>
        <p:spPr>
          <a:xfrm>
            <a:off x="0" y="1600200"/>
            <a:ext cx="9144000" cy="5123489"/>
          </a:xfrm>
        </p:spPr>
        <p:txBody>
          <a:bodyPr>
            <a:normAutofit fontScale="92500" lnSpcReduction="10000"/>
          </a:bodyPr>
          <a:lstStyle/>
          <a:p>
            <a:r>
              <a:rPr lang="en-US" dirty="0" smtClean="0"/>
              <a:t>Prompt: </a:t>
            </a:r>
            <a:r>
              <a:rPr lang="en-US" dirty="0"/>
              <a:t>To what extent and in what ways did European powers develop different patterns of colonization in N. America? Support your answer with specific and relevant historical information from the period 1607 to 1754</a:t>
            </a:r>
            <a:r>
              <a:rPr lang="en-US" dirty="0" smtClean="0"/>
              <a:t>.</a:t>
            </a:r>
          </a:p>
          <a:p>
            <a:endParaRPr lang="en-US" dirty="0"/>
          </a:p>
          <a:p>
            <a:r>
              <a:rPr lang="en-US" dirty="0" smtClean="0"/>
              <a:t>If a topic of argumentation was… different forms of interaction with Native Americans</a:t>
            </a:r>
          </a:p>
          <a:p>
            <a:r>
              <a:rPr lang="en-US" dirty="0" smtClean="0"/>
              <a:t>And the (incomplete) thesis was </a:t>
            </a:r>
            <a:r>
              <a:rPr lang="en-US" dirty="0" smtClean="0"/>
              <a:t>European colonial powers developed markedly different patterns of colonization</a:t>
            </a:r>
            <a:endParaRPr lang="en-US" dirty="0"/>
          </a:p>
          <a:p>
            <a:endParaRPr lang="en-US" dirty="0"/>
          </a:p>
        </p:txBody>
      </p:sp>
    </p:spTree>
    <p:extLst>
      <p:ext uri="{BB962C8B-B14F-4D97-AF65-F5344CB8AC3E}">
        <p14:creationId xmlns:p14="http://schemas.microsoft.com/office/powerpoint/2010/main" val="3711309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293"/>
            <a:ext cx="8229600" cy="812739"/>
          </a:xfrm>
        </p:spPr>
        <p:txBody>
          <a:bodyPr/>
          <a:lstStyle/>
          <a:p>
            <a:r>
              <a:rPr lang="en-US" dirty="0" smtClean="0"/>
              <a:t>Sample body paragraph</a:t>
            </a:r>
            <a:endParaRPr lang="en-US" dirty="0"/>
          </a:p>
        </p:txBody>
      </p:sp>
      <p:sp>
        <p:nvSpPr>
          <p:cNvPr id="3" name="Content Placeholder 2"/>
          <p:cNvSpPr>
            <a:spLocks noGrp="1"/>
          </p:cNvSpPr>
          <p:nvPr>
            <p:ph idx="1"/>
          </p:nvPr>
        </p:nvSpPr>
        <p:spPr>
          <a:xfrm>
            <a:off x="1188537" y="781446"/>
            <a:ext cx="7955463" cy="6076554"/>
          </a:xfrm>
        </p:spPr>
        <p:txBody>
          <a:bodyPr>
            <a:normAutofit fontScale="62500" lnSpcReduction="20000"/>
          </a:bodyPr>
          <a:lstStyle/>
          <a:p>
            <a:r>
              <a:rPr lang="en-US" dirty="0" smtClean="0"/>
              <a:t>European colonization of North America between 1607 and 1754 created varied patterns of colonization as shown by multiple different forms of interaction with Native Americans.  Initial Spanish colonial efforts enslaved natives through the </a:t>
            </a:r>
            <a:r>
              <a:rPr lang="en-US" dirty="0" err="1" smtClean="0"/>
              <a:t>encomiendas</a:t>
            </a:r>
            <a:r>
              <a:rPr lang="en-US" dirty="0" smtClean="0"/>
              <a:t> system of labor exploitation, which was so gruesome that it became the basis of the “Black Legend.”  Other Old World powers, informed of Spain’s colonial policies and actions by writers such as the priest De </a:t>
            </a:r>
            <a:r>
              <a:rPr lang="en-US" dirty="0" err="1" smtClean="0"/>
              <a:t>las</a:t>
            </a:r>
            <a:r>
              <a:rPr lang="en-US" dirty="0" smtClean="0"/>
              <a:t> Casas, argued they were justified in “defending” </a:t>
            </a:r>
            <a:r>
              <a:rPr lang="en-US" dirty="0"/>
              <a:t>N</a:t>
            </a:r>
            <a:r>
              <a:rPr lang="en-US" dirty="0" smtClean="0"/>
              <a:t>ative </a:t>
            </a:r>
            <a:r>
              <a:rPr lang="en-US" dirty="0"/>
              <a:t>A</a:t>
            </a:r>
            <a:r>
              <a:rPr lang="en-US" dirty="0" smtClean="0"/>
              <a:t>mericans from Spanish colonial efforts.  Later Spanish relations with Native Americans were less contentious, as evidenced by the mestizo culture of mixed-race families, but religion continued to be a flash point of conflict with Pope’s rebellion in modern New Mexico as a gruesome example.  Spanish colonial patterns can be most clearly contrasted with France, which had positive relations with Native Americans due to an emphasis on mutually beneficial trade and a less ethnocentric missionary system of French Jesuit priests who lived with Native Americans.   English colonization efforts were more </a:t>
            </a:r>
            <a:r>
              <a:rPr lang="en-US" dirty="0" err="1" smtClean="0"/>
              <a:t>heterogenous</a:t>
            </a:r>
            <a:r>
              <a:rPr lang="en-US" dirty="0" smtClean="0"/>
              <a:t>, with diverse results in Native American relations, but conflict was common over questions of land use as the English settled to “cultivate” formerly “underused” land.  These three main colonial powers all had some degree of conflict with Native Americans in North America, but they ultimately had diverse relations and systems of power.</a:t>
            </a:r>
            <a:endParaRPr lang="en-US" dirty="0"/>
          </a:p>
        </p:txBody>
      </p:sp>
      <p:sp>
        <p:nvSpPr>
          <p:cNvPr id="4" name="TextBox 3"/>
          <p:cNvSpPr txBox="1"/>
          <p:nvPr/>
        </p:nvSpPr>
        <p:spPr>
          <a:xfrm>
            <a:off x="0" y="1335444"/>
            <a:ext cx="1634468" cy="923330"/>
          </a:xfrm>
          <a:prstGeom prst="rect">
            <a:avLst/>
          </a:prstGeom>
          <a:noFill/>
        </p:spPr>
        <p:txBody>
          <a:bodyPr wrap="square" rtlCol="0">
            <a:spAutoFit/>
          </a:bodyPr>
          <a:lstStyle/>
          <a:p>
            <a:r>
              <a:rPr lang="en-US" dirty="0" smtClean="0"/>
              <a:t>You don’t need </a:t>
            </a:r>
            <a:br>
              <a:rPr lang="en-US" dirty="0" smtClean="0"/>
            </a:br>
            <a:r>
              <a:rPr lang="en-US" dirty="0" smtClean="0"/>
              <a:t>to be creative</a:t>
            </a:r>
          </a:p>
          <a:p>
            <a:r>
              <a:rPr lang="en-US" dirty="0" smtClean="0"/>
              <a:t>With phrasing.</a:t>
            </a:r>
            <a:endParaRPr lang="en-US" dirty="0"/>
          </a:p>
        </p:txBody>
      </p:sp>
      <p:sp>
        <p:nvSpPr>
          <p:cNvPr id="5" name="TextBox 4"/>
          <p:cNvSpPr txBox="1"/>
          <p:nvPr/>
        </p:nvSpPr>
        <p:spPr>
          <a:xfrm>
            <a:off x="0" y="966112"/>
            <a:ext cx="1634469" cy="369332"/>
          </a:xfrm>
          <a:prstGeom prst="rect">
            <a:avLst/>
          </a:prstGeom>
          <a:noFill/>
        </p:spPr>
        <p:txBody>
          <a:bodyPr wrap="none" rtlCol="0">
            <a:spAutoFit/>
          </a:bodyPr>
          <a:lstStyle/>
          <a:p>
            <a:r>
              <a:rPr lang="en-US" b="1" dirty="0" smtClean="0"/>
              <a:t>Topic Sentence</a:t>
            </a:r>
            <a:endParaRPr lang="en-US" b="1" dirty="0"/>
          </a:p>
        </p:txBody>
      </p:sp>
      <p:sp>
        <p:nvSpPr>
          <p:cNvPr id="6" name="TextBox 5"/>
          <p:cNvSpPr txBox="1"/>
          <p:nvPr/>
        </p:nvSpPr>
        <p:spPr>
          <a:xfrm>
            <a:off x="-32563" y="5372439"/>
            <a:ext cx="1634469" cy="923330"/>
          </a:xfrm>
          <a:prstGeom prst="rect">
            <a:avLst/>
          </a:prstGeom>
          <a:noFill/>
        </p:spPr>
        <p:txBody>
          <a:bodyPr wrap="square" rtlCol="0">
            <a:spAutoFit/>
          </a:bodyPr>
          <a:lstStyle/>
          <a:p>
            <a:r>
              <a:rPr lang="en-US" b="1" dirty="0" smtClean="0"/>
              <a:t>Summary</a:t>
            </a:r>
            <a:endParaRPr lang="en-US" dirty="0" smtClean="0"/>
          </a:p>
          <a:p>
            <a:r>
              <a:rPr lang="en-US" dirty="0" smtClean="0"/>
              <a:t>Linking back to thesis</a:t>
            </a:r>
            <a:endParaRPr lang="en-US" dirty="0"/>
          </a:p>
        </p:txBody>
      </p:sp>
      <p:sp>
        <p:nvSpPr>
          <p:cNvPr id="7" name="TextBox 6"/>
          <p:cNvSpPr txBox="1"/>
          <p:nvPr/>
        </p:nvSpPr>
        <p:spPr>
          <a:xfrm>
            <a:off x="-1" y="3005459"/>
            <a:ext cx="1807227" cy="1200329"/>
          </a:xfrm>
          <a:prstGeom prst="rect">
            <a:avLst/>
          </a:prstGeom>
          <a:noFill/>
        </p:spPr>
        <p:txBody>
          <a:bodyPr wrap="square" rtlCol="0">
            <a:spAutoFit/>
          </a:bodyPr>
          <a:lstStyle/>
          <a:p>
            <a:r>
              <a:rPr lang="en-US" b="1" dirty="0" smtClean="0"/>
              <a:t>Evidence</a:t>
            </a:r>
          </a:p>
          <a:p>
            <a:r>
              <a:rPr lang="en-US" dirty="0" smtClean="0"/>
              <a:t>Mix of SFI and </a:t>
            </a:r>
            <a:br>
              <a:rPr lang="en-US" dirty="0" smtClean="0"/>
            </a:br>
            <a:r>
              <a:rPr lang="en-US" dirty="0" smtClean="0"/>
              <a:t>connecting to</a:t>
            </a:r>
            <a:br>
              <a:rPr lang="en-US" dirty="0" smtClean="0"/>
            </a:br>
            <a:r>
              <a:rPr lang="en-US" dirty="0" smtClean="0"/>
              <a:t>trends</a:t>
            </a:r>
            <a:endParaRPr lang="en-US" dirty="0"/>
          </a:p>
        </p:txBody>
      </p:sp>
      <p:sp>
        <p:nvSpPr>
          <p:cNvPr id="8" name="Left Brace 7"/>
          <p:cNvSpPr/>
          <p:nvPr/>
        </p:nvSpPr>
        <p:spPr>
          <a:xfrm>
            <a:off x="1549893" y="781446"/>
            <a:ext cx="52013" cy="76516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Left Brace 8"/>
          <p:cNvSpPr/>
          <p:nvPr/>
        </p:nvSpPr>
        <p:spPr>
          <a:xfrm>
            <a:off x="1504218" y="1546611"/>
            <a:ext cx="84574" cy="3825828"/>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Left Brace 9"/>
          <p:cNvSpPr/>
          <p:nvPr/>
        </p:nvSpPr>
        <p:spPr>
          <a:xfrm>
            <a:off x="1419643" y="5372439"/>
            <a:ext cx="169149" cy="76516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Rectangle 10"/>
          <p:cNvSpPr/>
          <p:nvPr/>
        </p:nvSpPr>
        <p:spPr>
          <a:xfrm>
            <a:off x="1588792" y="1546611"/>
            <a:ext cx="7555208" cy="393978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1601906" y="5372439"/>
            <a:ext cx="7555208" cy="82612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96376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Check for clarity</a:t>
            </a:r>
            <a:endParaRPr lang="en-US" dirty="0"/>
          </a:p>
        </p:txBody>
      </p:sp>
      <p:sp>
        <p:nvSpPr>
          <p:cNvPr id="3" name="Content Placeholder 2"/>
          <p:cNvSpPr>
            <a:spLocks noGrp="1"/>
          </p:cNvSpPr>
          <p:nvPr>
            <p:ph idx="1"/>
          </p:nvPr>
        </p:nvSpPr>
        <p:spPr/>
        <p:txBody>
          <a:bodyPr/>
          <a:lstStyle/>
          <a:p>
            <a:r>
              <a:rPr lang="en-US" dirty="0" smtClean="0"/>
              <a:t>Use the “so what?” method to check for missing links or connections</a:t>
            </a:r>
          </a:p>
          <a:p>
            <a:r>
              <a:rPr lang="en-US" dirty="0" smtClean="0"/>
              <a:t>Ask yourself if someone else could explain your </a:t>
            </a:r>
            <a:r>
              <a:rPr lang="en-US" b="1" u="sng" dirty="0" smtClean="0"/>
              <a:t>thinking</a:t>
            </a:r>
            <a:r>
              <a:rPr lang="en-US" dirty="0" smtClean="0"/>
              <a:t> </a:t>
            </a:r>
          </a:p>
          <a:p>
            <a:pPr marL="0" indent="0">
              <a:buNone/>
            </a:pPr>
            <a:endParaRPr lang="en-US" dirty="0"/>
          </a:p>
        </p:txBody>
      </p:sp>
    </p:spTree>
    <p:extLst>
      <p:ext uri="{BB962C8B-B14F-4D97-AF65-F5344CB8AC3E}">
        <p14:creationId xmlns:p14="http://schemas.microsoft.com/office/powerpoint/2010/main" val="20352985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Review the interpretations/conclusions already made</a:t>
            </a:r>
          </a:p>
          <a:p>
            <a:r>
              <a:rPr lang="en-US" dirty="0" smtClean="0"/>
              <a:t>Show how your conclusion follows logically from the evidence used</a:t>
            </a:r>
          </a:p>
          <a:p>
            <a:r>
              <a:rPr lang="en-US" dirty="0" smtClean="0"/>
              <a:t>Restate your thesis as a supported argument</a:t>
            </a:r>
          </a:p>
          <a:p>
            <a:r>
              <a:rPr lang="en-US" dirty="0" smtClean="0"/>
              <a:t>Understand that inductive reasoning does not necessarily </a:t>
            </a:r>
            <a:r>
              <a:rPr lang="en-US" i="1" dirty="0" smtClean="0"/>
              <a:t>prove</a:t>
            </a:r>
            <a:r>
              <a:rPr lang="en-US" dirty="0" smtClean="0"/>
              <a:t> anything</a:t>
            </a:r>
            <a:endParaRPr lang="en-US" dirty="0"/>
          </a:p>
        </p:txBody>
      </p:sp>
    </p:spTree>
    <p:extLst>
      <p:ext uri="{BB962C8B-B14F-4D97-AF65-F5344CB8AC3E}">
        <p14:creationId xmlns:p14="http://schemas.microsoft.com/office/powerpoint/2010/main" val="377216514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602</TotalTime>
  <Words>602</Words>
  <Application>Microsoft Macintosh PowerPoint</Application>
  <PresentationFormat>On-screen Show (4:3)</PresentationFormat>
  <Paragraphs>38</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Body Paragraphs</vt:lpstr>
      <vt:lpstr>PowerPoint Presentation</vt:lpstr>
      <vt:lpstr>Writing the Body</vt:lpstr>
      <vt:lpstr>Sample Body Paragraph</vt:lpstr>
      <vt:lpstr>Sample body paragraph</vt:lpstr>
      <vt:lpstr>Check for clarity</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Body Paragraphs</dc:title>
  <dc:creator>Colin Richardson</dc:creator>
  <cp:lastModifiedBy>Colin Richardson</cp:lastModifiedBy>
  <cp:revision>4</cp:revision>
  <dcterms:created xsi:type="dcterms:W3CDTF">2016-02-09T15:03:09Z</dcterms:created>
  <dcterms:modified xsi:type="dcterms:W3CDTF">2016-02-10T01:05:35Z</dcterms:modified>
</cp:coreProperties>
</file>