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2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40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66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11/12/15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11/12/15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11/12/15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11/12/15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11/12/15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11/12/15</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xmlns:p14="http://schemas.microsoft.com/office/powerpoint/2010/mai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xmlns:p14="http://schemas.microsoft.com/office/powerpoint/2010/mai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xmlns:p14="http://schemas.microsoft.com/office/powerpoint/2010/mai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xmlns:p14="http://schemas.microsoft.com/office/powerpoint/2010/mai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hf sldNum="0" hdr="0" ftr="0" dt="0"/>
  <p:txStyles>
    <p:titleStyle>
      <a:lvl1pPr algn="l" defTabSz="914400" rtl="0" eaLnBrk="1" latinLnBrk="0" hangingPunct="1">
        <a:spcBef>
          <a:spcPct val="0"/>
        </a:spcBef>
        <a:buNone/>
        <a:defRPr sz="48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32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32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32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32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32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Mr. Richardson, MAT</a:t>
            </a:r>
          </a:p>
          <a:p>
            <a:r>
              <a:rPr lang="en-US" smtClean="0"/>
              <a:t>GHHS</a:t>
            </a:r>
            <a:endParaRPr lang="en-US"/>
          </a:p>
        </p:txBody>
      </p:sp>
      <p:sp>
        <p:nvSpPr>
          <p:cNvPr id="3" name="Title 2"/>
          <p:cNvSpPr>
            <a:spLocks noGrp="1"/>
          </p:cNvSpPr>
          <p:nvPr>
            <p:ph type="ctrTitle"/>
          </p:nvPr>
        </p:nvSpPr>
        <p:spPr/>
        <p:txBody>
          <a:bodyPr/>
          <a:lstStyle/>
          <a:p>
            <a:r>
              <a:rPr lang="en-US" dirty="0" smtClean="0"/>
              <a:t>Progressive era</a:t>
            </a:r>
            <a:endParaRPr lang="en-US" dirty="0"/>
          </a:p>
        </p:txBody>
      </p:sp>
    </p:spTree>
    <p:extLst>
      <p:ext uri="{BB962C8B-B14F-4D97-AF65-F5344CB8AC3E}">
        <p14:creationId xmlns:p14="http://schemas.microsoft.com/office/powerpoint/2010/main" val="2518390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sz="3600" dirty="0"/>
              <a:t>IV. Major Progressivism </a:t>
            </a:r>
            <a:r>
              <a:rPr lang="en-US" sz="3600" dirty="0" smtClean="0"/>
              <a:t>Programs</a:t>
            </a:r>
            <a:endParaRPr lang="en-US" sz="3600" dirty="0"/>
          </a:p>
        </p:txBody>
      </p:sp>
      <p:sp>
        <p:nvSpPr>
          <p:cNvPr id="3" name="Content Placeholder 2"/>
          <p:cNvSpPr>
            <a:spLocks noGrp="1"/>
          </p:cNvSpPr>
          <p:nvPr>
            <p:ph sz="quarter" idx="13"/>
          </p:nvPr>
        </p:nvSpPr>
        <p:spPr>
          <a:xfrm>
            <a:off x="0" y="919508"/>
            <a:ext cx="9144000" cy="5938492"/>
          </a:xfrm>
        </p:spPr>
        <p:txBody>
          <a:bodyPr>
            <a:normAutofit/>
          </a:bodyPr>
          <a:lstStyle/>
          <a:p>
            <a:r>
              <a:rPr lang="en-US" dirty="0"/>
              <a:t>B. Law--judges opinions needed to be based on factual information, not just oral arguments and precedents</a:t>
            </a:r>
          </a:p>
          <a:p>
            <a:pPr lvl="1"/>
            <a:r>
              <a:rPr lang="en-US" dirty="0" smtClean="0"/>
              <a:t>1. Muller V. Oregon (1908)--limited women's working hours</a:t>
            </a:r>
          </a:p>
          <a:p>
            <a:pPr lvl="1"/>
            <a:r>
              <a:rPr lang="en-US" dirty="0" smtClean="0"/>
              <a:t>2. Not all Progressive legal principles prevailed. In </a:t>
            </a:r>
            <a:r>
              <a:rPr lang="en-US" dirty="0" err="1" smtClean="0"/>
              <a:t>Lochner</a:t>
            </a:r>
            <a:r>
              <a:rPr lang="en-US" dirty="0" smtClean="0"/>
              <a:t> v. New York (1905), the Supreme Court overturned a New York law limiting bakers' working hours.</a:t>
            </a:r>
            <a:endParaRPr lang="en-US" dirty="0"/>
          </a:p>
        </p:txBody>
      </p:sp>
    </p:spTree>
    <p:extLst>
      <p:ext uri="{BB962C8B-B14F-4D97-AF65-F5344CB8AC3E}">
        <p14:creationId xmlns:p14="http://schemas.microsoft.com/office/powerpoint/2010/main" val="3517811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sz="3600" dirty="0"/>
              <a:t>IV. Major Progressivism </a:t>
            </a:r>
            <a:r>
              <a:rPr lang="en-US" sz="3600" dirty="0" smtClean="0"/>
              <a:t>Programs</a:t>
            </a:r>
            <a:endParaRPr lang="en-US" sz="3600" dirty="0"/>
          </a:p>
        </p:txBody>
      </p:sp>
      <p:sp>
        <p:nvSpPr>
          <p:cNvPr id="3" name="Content Placeholder 2"/>
          <p:cNvSpPr>
            <a:spLocks noGrp="1"/>
          </p:cNvSpPr>
          <p:nvPr>
            <p:ph sz="quarter" idx="13"/>
          </p:nvPr>
        </p:nvSpPr>
        <p:spPr>
          <a:xfrm>
            <a:off x="0" y="919508"/>
            <a:ext cx="9144000" cy="5938492"/>
          </a:xfrm>
        </p:spPr>
        <p:txBody>
          <a:bodyPr>
            <a:normAutofit fontScale="85000" lnSpcReduction="10000"/>
          </a:bodyPr>
          <a:lstStyle/>
          <a:p>
            <a:r>
              <a:rPr lang="en-US" dirty="0"/>
              <a:t>C. Settlement houses--Jane Addams and others established group homes in city slums to aid poor urban residents. </a:t>
            </a:r>
          </a:p>
          <a:p>
            <a:pPr lvl="1"/>
            <a:r>
              <a:rPr lang="en-US" dirty="0"/>
              <a:t>1. Promoted public health reform in cities, chlorinating water and tightening sanitary regulations</a:t>
            </a:r>
          </a:p>
          <a:p>
            <a:pPr lvl="1"/>
            <a:r>
              <a:rPr lang="en-US" dirty="0"/>
              <a:t>2. Developed education and craft programs for residents </a:t>
            </a:r>
          </a:p>
          <a:p>
            <a:pPr lvl="1"/>
            <a:r>
              <a:rPr lang="en-US" dirty="0"/>
              <a:t>3. Created neighborhood health clinics and dispensaries </a:t>
            </a:r>
          </a:p>
          <a:p>
            <a:r>
              <a:rPr lang="en-US" dirty="0"/>
              <a:t>D. Racial anti-discrimination efforts </a:t>
            </a:r>
          </a:p>
          <a:p>
            <a:pPr lvl="1"/>
            <a:r>
              <a:rPr lang="en-US" dirty="0"/>
              <a:t>1. Booker T. Washington (Atlanta Compromise) argued for self-help and accommodation on the part of blacks to white society</a:t>
            </a:r>
          </a:p>
          <a:p>
            <a:pPr lvl="1"/>
            <a:r>
              <a:rPr lang="en-US" dirty="0"/>
              <a:t>2. W.E.B. </a:t>
            </a:r>
            <a:r>
              <a:rPr lang="en-US" dirty="0" err="1"/>
              <a:t>DuBois</a:t>
            </a:r>
            <a:r>
              <a:rPr lang="en-US" dirty="0"/>
              <a:t> (Niagara Movement--1905) urged blacks to assert themselves and agitate for political and economic rights. Formed NAACP to use legal means to end racial discrimination</a:t>
            </a:r>
            <a:endParaRPr lang="en-US" dirty="0"/>
          </a:p>
        </p:txBody>
      </p:sp>
    </p:spTree>
    <p:extLst>
      <p:ext uri="{BB962C8B-B14F-4D97-AF65-F5344CB8AC3E}">
        <p14:creationId xmlns:p14="http://schemas.microsoft.com/office/powerpoint/2010/main" val="1294251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sz="3600" dirty="0"/>
              <a:t>IV. Major Progressivism </a:t>
            </a:r>
            <a:r>
              <a:rPr lang="en-US" sz="3600" dirty="0" smtClean="0"/>
              <a:t>Programs</a:t>
            </a:r>
            <a:endParaRPr lang="en-US" sz="3600" dirty="0"/>
          </a:p>
        </p:txBody>
      </p:sp>
      <p:sp>
        <p:nvSpPr>
          <p:cNvPr id="3" name="Content Placeholder 2"/>
          <p:cNvSpPr>
            <a:spLocks noGrp="1"/>
          </p:cNvSpPr>
          <p:nvPr>
            <p:ph sz="quarter" idx="13"/>
          </p:nvPr>
        </p:nvSpPr>
        <p:spPr>
          <a:xfrm>
            <a:off x="0" y="919508"/>
            <a:ext cx="9144000" cy="5938492"/>
          </a:xfrm>
        </p:spPr>
        <p:txBody>
          <a:bodyPr>
            <a:normAutofit fontScale="77500" lnSpcReduction="20000"/>
          </a:bodyPr>
          <a:lstStyle/>
          <a:p>
            <a:r>
              <a:rPr lang="en-US" dirty="0"/>
              <a:t>E. Women's rights </a:t>
            </a:r>
          </a:p>
          <a:p>
            <a:pPr lvl="1"/>
            <a:r>
              <a:rPr lang="en-US" dirty="0"/>
              <a:t>1. While the number of employed women stayed constant from 1900-1920 (20%), the type of work switched from domestic labor (servants, cooks, </a:t>
            </a:r>
            <a:r>
              <a:rPr lang="en-US" dirty="0" err="1"/>
              <a:t>launderesses</a:t>
            </a:r>
            <a:r>
              <a:rPr lang="en-US" dirty="0"/>
              <a:t>) to clerical work (clerks, typists, bookkeepers), factory work, and professionals.</a:t>
            </a:r>
          </a:p>
          <a:p>
            <a:pPr lvl="1"/>
            <a:r>
              <a:rPr lang="en-US" dirty="0"/>
              <a:t>2. Most women still held the lowest paying and least opportune jobs </a:t>
            </a:r>
          </a:p>
          <a:p>
            <a:pPr lvl="1"/>
            <a:r>
              <a:rPr lang="en-US" dirty="0"/>
              <a:t>3. Significant Progressive feminists called for greater reform </a:t>
            </a:r>
          </a:p>
          <a:p>
            <a:pPr lvl="2"/>
            <a:r>
              <a:rPr lang="en-US" dirty="0"/>
              <a:t>a) Charlotte Perkins Gilman attacked the male monopoly on opportunity and declared that domesticity was an obsolete value for American women </a:t>
            </a:r>
          </a:p>
          <a:p>
            <a:pPr lvl="2"/>
            <a:r>
              <a:rPr lang="en-US" dirty="0"/>
              <a:t>b) Margaret Sanger led the movement to provide birth control to prevent unwanted pregnancies among poor women </a:t>
            </a:r>
          </a:p>
          <a:p>
            <a:pPr lvl="2"/>
            <a:r>
              <a:rPr lang="en-US" dirty="0"/>
              <a:t>c) Suffragists urged that women be given the franchise, which came on the national level with the 19th Amendment (1919). </a:t>
            </a:r>
          </a:p>
        </p:txBody>
      </p:sp>
    </p:spTree>
    <p:extLst>
      <p:ext uri="{BB962C8B-B14F-4D97-AF65-F5344CB8AC3E}">
        <p14:creationId xmlns:p14="http://schemas.microsoft.com/office/powerpoint/2010/main" val="1529482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sz="3600" dirty="0"/>
              <a:t>IV. Major Progressivism </a:t>
            </a:r>
            <a:r>
              <a:rPr lang="en-US" sz="3600" dirty="0" smtClean="0"/>
              <a:t>Programs</a:t>
            </a:r>
            <a:endParaRPr lang="en-US" sz="3600" dirty="0"/>
          </a:p>
        </p:txBody>
      </p:sp>
      <p:sp>
        <p:nvSpPr>
          <p:cNvPr id="3" name="Content Placeholder 2"/>
          <p:cNvSpPr>
            <a:spLocks noGrp="1"/>
          </p:cNvSpPr>
          <p:nvPr>
            <p:ph sz="quarter" idx="13"/>
          </p:nvPr>
        </p:nvSpPr>
        <p:spPr>
          <a:xfrm>
            <a:off x="0" y="919508"/>
            <a:ext cx="9144000" cy="5938492"/>
          </a:xfrm>
        </p:spPr>
        <p:txBody>
          <a:bodyPr>
            <a:normAutofit/>
          </a:bodyPr>
          <a:lstStyle/>
          <a:p>
            <a:r>
              <a:rPr lang="en-US" dirty="0"/>
              <a:t>F. Child labor laws--most states passed minimum working age laws and prohibited children from working more than 10 hours per day, but enforcement was difficult to achieve. </a:t>
            </a:r>
            <a:endParaRPr lang="en-US" dirty="0" smtClean="0"/>
          </a:p>
          <a:p>
            <a:r>
              <a:rPr lang="en-US" dirty="0" smtClean="0"/>
              <a:t>G</a:t>
            </a:r>
            <a:r>
              <a:rPr lang="en-US" dirty="0"/>
              <a:t>. Temperance--Anti-Saloon League and Women's Christian Temperance Union fought alcoholism on the state level through blue laws and on the national level with the 18th Amendment which prohibited the manufacture, sale, and transportation of liquor.</a:t>
            </a:r>
          </a:p>
        </p:txBody>
      </p:sp>
    </p:spTree>
    <p:extLst>
      <p:ext uri="{BB962C8B-B14F-4D97-AF65-F5344CB8AC3E}">
        <p14:creationId xmlns:p14="http://schemas.microsoft.com/office/powerpoint/2010/main" val="2337161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sz="3600" dirty="0"/>
              <a:t>V. Presidential Election of </a:t>
            </a:r>
            <a:r>
              <a:rPr lang="en-US" sz="3600" dirty="0" smtClean="0"/>
              <a:t>1912</a:t>
            </a:r>
            <a:endParaRPr lang="en-US" sz="3600" dirty="0"/>
          </a:p>
        </p:txBody>
      </p:sp>
      <p:sp>
        <p:nvSpPr>
          <p:cNvPr id="3" name="Content Placeholder 2"/>
          <p:cNvSpPr>
            <a:spLocks noGrp="1"/>
          </p:cNvSpPr>
          <p:nvPr>
            <p:ph sz="quarter" idx="13"/>
          </p:nvPr>
        </p:nvSpPr>
        <p:spPr>
          <a:xfrm>
            <a:off x="0" y="919508"/>
            <a:ext cx="9144000" cy="5938492"/>
          </a:xfrm>
        </p:spPr>
        <p:txBody>
          <a:bodyPr>
            <a:normAutofit fontScale="92500"/>
          </a:bodyPr>
          <a:lstStyle/>
          <a:p>
            <a:r>
              <a:rPr lang="en-US" dirty="0"/>
              <a:t>A. Republican successor Taft proved to be less progressive than T.R. in the areas of tariff reform and conservation. </a:t>
            </a:r>
          </a:p>
          <a:p>
            <a:pPr lvl="1"/>
            <a:r>
              <a:rPr lang="en-US" dirty="0"/>
              <a:t>1. Payne-Aldrich Tariff (heralded by Taft as "the best tariff passed by the Republican Party") protected industries and kept consumer prices high</a:t>
            </a:r>
          </a:p>
          <a:p>
            <a:pPr lvl="1"/>
            <a:r>
              <a:rPr lang="en-US" dirty="0"/>
              <a:t>2. A public land sale scandal in Alaska pitted Pinchot against Secretary of Interior Ballinger. Taft fired Pinchot </a:t>
            </a:r>
          </a:p>
          <a:p>
            <a:r>
              <a:rPr lang="en-US" dirty="0"/>
              <a:t>B. T.R. organized the National Progressive or "Bull Moose" Party after Progressive Republicans bolted the Taft-controlled Republican convention. Party platform included long list of Progressive demands </a:t>
            </a:r>
          </a:p>
        </p:txBody>
      </p:sp>
    </p:spTree>
    <p:extLst>
      <p:ext uri="{BB962C8B-B14F-4D97-AF65-F5344CB8AC3E}">
        <p14:creationId xmlns:p14="http://schemas.microsoft.com/office/powerpoint/2010/main" val="3551588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sz="3600" dirty="0"/>
              <a:t>V. Presidential Election of </a:t>
            </a:r>
            <a:r>
              <a:rPr lang="en-US" sz="3600" dirty="0" smtClean="0"/>
              <a:t>1912</a:t>
            </a:r>
            <a:endParaRPr lang="en-US" sz="3600" dirty="0"/>
          </a:p>
        </p:txBody>
      </p:sp>
      <p:sp>
        <p:nvSpPr>
          <p:cNvPr id="3" name="Content Placeholder 2"/>
          <p:cNvSpPr>
            <a:spLocks noGrp="1"/>
          </p:cNvSpPr>
          <p:nvPr>
            <p:ph sz="quarter" idx="13"/>
          </p:nvPr>
        </p:nvSpPr>
        <p:spPr>
          <a:xfrm>
            <a:off x="0" y="919508"/>
            <a:ext cx="9144000" cy="5938492"/>
          </a:xfrm>
        </p:spPr>
        <p:txBody>
          <a:bodyPr>
            <a:normAutofit/>
          </a:bodyPr>
          <a:lstStyle/>
          <a:p>
            <a:r>
              <a:rPr lang="en-US" dirty="0"/>
              <a:t>C. Democrats nominated Woodrow Wilson, the scholarly governor of New Jersey who called for moral revival and reform, including low tariffs, the breaking up of all monopolies, and for the government to be an umpire in disputes between labor and business</a:t>
            </a:r>
            <a:r>
              <a:rPr lang="en-US" dirty="0" smtClean="0"/>
              <a:t>.</a:t>
            </a:r>
          </a:p>
          <a:p>
            <a:r>
              <a:rPr lang="en-US" dirty="0" smtClean="0"/>
              <a:t>D</a:t>
            </a:r>
            <a:r>
              <a:rPr lang="en-US" dirty="0"/>
              <a:t>. Socialists nominated Debs, who called for public ownership of all natural resources and major </a:t>
            </a:r>
            <a:r>
              <a:rPr lang="en-US" dirty="0" smtClean="0"/>
              <a:t>industries.</a:t>
            </a:r>
          </a:p>
          <a:p>
            <a:r>
              <a:rPr lang="en-US" dirty="0" smtClean="0"/>
              <a:t>E</a:t>
            </a:r>
            <a:r>
              <a:rPr lang="en-US" dirty="0"/>
              <a:t>. Wilson won 40/48 states as Republicans split between Taft and TR. Height of Progressivism as Wilson, TR, and Debs </a:t>
            </a:r>
            <a:r>
              <a:rPr lang="en-US" dirty="0" err="1"/>
              <a:t>totalled</a:t>
            </a:r>
            <a:r>
              <a:rPr lang="en-US" dirty="0"/>
              <a:t> 11 million votes to 3.5 million for Taft.</a:t>
            </a:r>
          </a:p>
        </p:txBody>
      </p:sp>
    </p:spTree>
    <p:extLst>
      <p:ext uri="{BB962C8B-B14F-4D97-AF65-F5344CB8AC3E}">
        <p14:creationId xmlns:p14="http://schemas.microsoft.com/office/powerpoint/2010/main" val="4080183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sz="3200" dirty="0"/>
              <a:t>VI. Wilson's New Freedom and Progressivism</a:t>
            </a:r>
          </a:p>
        </p:txBody>
      </p:sp>
      <p:sp>
        <p:nvSpPr>
          <p:cNvPr id="3" name="Content Placeholder 2"/>
          <p:cNvSpPr>
            <a:spLocks noGrp="1"/>
          </p:cNvSpPr>
          <p:nvPr>
            <p:ph sz="quarter" idx="13"/>
          </p:nvPr>
        </p:nvSpPr>
        <p:spPr>
          <a:xfrm>
            <a:off x="0" y="919508"/>
            <a:ext cx="9144000" cy="5938492"/>
          </a:xfrm>
        </p:spPr>
        <p:txBody>
          <a:bodyPr>
            <a:normAutofit fontScale="92500" lnSpcReduction="10000"/>
          </a:bodyPr>
          <a:lstStyle/>
          <a:p>
            <a:r>
              <a:rPr lang="en-US" dirty="0"/>
              <a:t>A. Tariff reform--Underwood Tariff (1913) gave first significant tariff reduction since 1860s as Wilson personally delivered his goals to Congress. </a:t>
            </a:r>
            <a:endParaRPr lang="en-US" dirty="0" smtClean="0"/>
          </a:p>
          <a:p>
            <a:r>
              <a:rPr lang="en-US" dirty="0" smtClean="0"/>
              <a:t>B</a:t>
            </a:r>
            <a:r>
              <a:rPr lang="en-US" dirty="0"/>
              <a:t>. Currency and banking reform-- Creation of Federal Reserve System </a:t>
            </a:r>
          </a:p>
          <a:p>
            <a:pPr lvl="1"/>
            <a:r>
              <a:rPr lang="en-US" dirty="0"/>
              <a:t>1. Acted as bankers' banks and prevent "runs" on bank assets</a:t>
            </a:r>
          </a:p>
          <a:p>
            <a:pPr lvl="1"/>
            <a:r>
              <a:rPr lang="en-US" dirty="0"/>
              <a:t>2. Federal reserve notes issued a flexible new currency to the banking system</a:t>
            </a:r>
          </a:p>
          <a:p>
            <a:r>
              <a:rPr lang="en-US" dirty="0"/>
              <a:t>C. Clayton Antitrust Act (1914) to restrict monopolies and set up a Federal Trade Commission to stop unfair practices which may arise </a:t>
            </a:r>
          </a:p>
        </p:txBody>
      </p:sp>
    </p:spTree>
    <p:extLst>
      <p:ext uri="{BB962C8B-B14F-4D97-AF65-F5344CB8AC3E}">
        <p14:creationId xmlns:p14="http://schemas.microsoft.com/office/powerpoint/2010/main" val="3730293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sz="3200" dirty="0"/>
              <a:t>VII. Evaluation of Progressivism</a:t>
            </a:r>
          </a:p>
        </p:txBody>
      </p:sp>
      <p:sp>
        <p:nvSpPr>
          <p:cNvPr id="3" name="Content Placeholder 2"/>
          <p:cNvSpPr>
            <a:spLocks noGrp="1"/>
          </p:cNvSpPr>
          <p:nvPr>
            <p:ph sz="quarter" idx="13"/>
          </p:nvPr>
        </p:nvSpPr>
        <p:spPr>
          <a:xfrm>
            <a:off x="0" y="919508"/>
            <a:ext cx="9144000" cy="5938492"/>
          </a:xfrm>
        </p:spPr>
        <p:txBody>
          <a:bodyPr>
            <a:normAutofit fontScale="92500" lnSpcReduction="10000"/>
          </a:bodyPr>
          <a:lstStyle/>
          <a:p>
            <a:r>
              <a:rPr lang="en-US" dirty="0"/>
              <a:t>A. Weaknesses of Progressive reform </a:t>
            </a:r>
          </a:p>
          <a:p>
            <a:pPr lvl="1"/>
            <a:r>
              <a:rPr lang="en-US" dirty="0"/>
              <a:t>1. Material progress of Americans weakened zeal of reformers</a:t>
            </a:r>
          </a:p>
          <a:p>
            <a:pPr lvl="1"/>
            <a:r>
              <a:rPr lang="en-US" dirty="0"/>
              <a:t>2. Myriad of Progressive goals were often confusing and contradictory </a:t>
            </a:r>
          </a:p>
          <a:p>
            <a:pPr lvl="1"/>
            <a:r>
              <a:rPr lang="en-US" dirty="0"/>
              <a:t>3. Opposition to Progressivism apparent as initiatives failed and courts struck down Progressive legislation </a:t>
            </a:r>
          </a:p>
          <a:p>
            <a:pPr lvl="1"/>
            <a:r>
              <a:rPr lang="en-US" dirty="0"/>
              <a:t>4. Government remained mainly under the influence of business and industry </a:t>
            </a:r>
          </a:p>
          <a:p>
            <a:pPr lvl="1"/>
            <a:r>
              <a:rPr lang="en-US" dirty="0"/>
              <a:t>5. Outbreak of World War I dampened enthusiasm of attempts to use governments to create just societies on earth</a:t>
            </a:r>
          </a:p>
        </p:txBody>
      </p:sp>
    </p:spTree>
    <p:extLst>
      <p:ext uri="{BB962C8B-B14F-4D97-AF65-F5344CB8AC3E}">
        <p14:creationId xmlns:p14="http://schemas.microsoft.com/office/powerpoint/2010/main" val="2390346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sz="3200" dirty="0"/>
              <a:t>VII. Evaluation of Progressivism</a:t>
            </a:r>
          </a:p>
        </p:txBody>
      </p:sp>
      <p:sp>
        <p:nvSpPr>
          <p:cNvPr id="3" name="Content Placeholder 2"/>
          <p:cNvSpPr>
            <a:spLocks noGrp="1"/>
          </p:cNvSpPr>
          <p:nvPr>
            <p:ph sz="quarter" idx="13"/>
          </p:nvPr>
        </p:nvSpPr>
        <p:spPr>
          <a:xfrm>
            <a:off x="0" y="919508"/>
            <a:ext cx="9144000" cy="5938492"/>
          </a:xfrm>
        </p:spPr>
        <p:txBody>
          <a:bodyPr>
            <a:normAutofit/>
          </a:bodyPr>
          <a:lstStyle/>
          <a:p>
            <a:r>
              <a:rPr lang="en-US" dirty="0"/>
              <a:t>B. Progressive accomplishments </a:t>
            </a:r>
          </a:p>
          <a:p>
            <a:pPr lvl="1"/>
            <a:r>
              <a:rPr lang="en-US" dirty="0"/>
              <a:t>1. </a:t>
            </a:r>
            <a:r>
              <a:rPr lang="en-US" dirty="0" err="1"/>
              <a:t>Trustbusting</a:t>
            </a:r>
            <a:r>
              <a:rPr lang="en-US" dirty="0"/>
              <a:t> forced industrialists to notice public opinion </a:t>
            </a:r>
          </a:p>
          <a:p>
            <a:pPr lvl="1"/>
            <a:r>
              <a:rPr lang="en-US" dirty="0"/>
              <a:t>2. Legislation gave federal and state governments the tools to protect consumers.</a:t>
            </a:r>
          </a:p>
          <a:p>
            <a:pPr lvl="1"/>
            <a:r>
              <a:rPr lang="en-US" dirty="0"/>
              <a:t>3. Income tax helped build government revenues and redistribute wealth </a:t>
            </a:r>
          </a:p>
          <a:p>
            <a:pPr lvl="1"/>
            <a:r>
              <a:rPr lang="en-US" dirty="0"/>
              <a:t>4. Progressives successfully challenged traditional institutions and approaches to domestic problems.</a:t>
            </a:r>
          </a:p>
        </p:txBody>
      </p:sp>
    </p:spTree>
    <p:extLst>
      <p:ext uri="{BB962C8B-B14F-4D97-AF65-F5344CB8AC3E}">
        <p14:creationId xmlns:p14="http://schemas.microsoft.com/office/powerpoint/2010/main" val="100086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88656"/>
          </a:xfrm>
        </p:spPr>
        <p:txBody>
          <a:bodyPr/>
          <a:lstStyle/>
          <a:p>
            <a:r>
              <a:rPr lang="en-US" sz="4000" dirty="0"/>
              <a:t>I. Sources of Progressive Reform</a:t>
            </a:r>
            <a:endParaRPr lang="en-US" sz="4000" dirty="0"/>
          </a:p>
        </p:txBody>
      </p:sp>
      <p:sp>
        <p:nvSpPr>
          <p:cNvPr id="3" name="Content Placeholder 2"/>
          <p:cNvSpPr>
            <a:spLocks noGrp="1"/>
          </p:cNvSpPr>
          <p:nvPr>
            <p:ph sz="quarter" idx="13"/>
          </p:nvPr>
        </p:nvSpPr>
        <p:spPr>
          <a:xfrm>
            <a:off x="0" y="963294"/>
            <a:ext cx="9144000" cy="5894706"/>
          </a:xfrm>
        </p:spPr>
        <p:txBody>
          <a:bodyPr>
            <a:normAutofit fontScale="92500" lnSpcReduction="10000"/>
          </a:bodyPr>
          <a:lstStyle/>
          <a:p>
            <a:r>
              <a:rPr lang="en-US" dirty="0"/>
              <a:t>A. Industrialization, with all its increase in productivity and the number of consumer goods, created </a:t>
            </a:r>
          </a:p>
          <a:p>
            <a:pPr lvl="1"/>
            <a:r>
              <a:rPr lang="en-US" dirty="0"/>
              <a:t>1) Unemployment and labor unrest </a:t>
            </a:r>
          </a:p>
          <a:p>
            <a:pPr lvl="1"/>
            <a:r>
              <a:rPr lang="en-US" dirty="0"/>
              <a:t>2) Wasteful use of natural resources </a:t>
            </a:r>
          </a:p>
          <a:p>
            <a:pPr lvl="1"/>
            <a:r>
              <a:rPr lang="en-US" dirty="0"/>
              <a:t>3) Abuses of corporate power </a:t>
            </a:r>
          </a:p>
          <a:p>
            <a:r>
              <a:rPr lang="en-US" dirty="0"/>
              <a:t>B. Growing cities magnified problems of poverty, disease, crime, and </a:t>
            </a:r>
            <a:r>
              <a:rPr lang="en-US" dirty="0" smtClean="0"/>
              <a:t>corruption</a:t>
            </a:r>
          </a:p>
          <a:p>
            <a:r>
              <a:rPr lang="en-US" dirty="0" smtClean="0"/>
              <a:t> </a:t>
            </a:r>
            <a:r>
              <a:rPr lang="en-US" dirty="0"/>
              <a:t>C. Influx of immigrants and rise of new managerial class upset traditional class alignments </a:t>
            </a:r>
            <a:endParaRPr lang="en-US" dirty="0"/>
          </a:p>
          <a:p>
            <a:r>
              <a:rPr lang="en-US" dirty="0" smtClean="0"/>
              <a:t>D</a:t>
            </a:r>
            <a:r>
              <a:rPr lang="en-US" dirty="0"/>
              <a:t>. Massive depression (1893-1897) convinced many that equal opportunity was out of reach for many Americans.</a:t>
            </a:r>
          </a:p>
          <a:p>
            <a:endParaRPr lang="en-US" dirty="0"/>
          </a:p>
        </p:txBody>
      </p:sp>
    </p:spTree>
    <p:extLst>
      <p:ext uri="{BB962C8B-B14F-4D97-AF65-F5344CB8AC3E}">
        <p14:creationId xmlns:p14="http://schemas.microsoft.com/office/powerpoint/2010/main" val="335566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dirty="0" smtClean="0"/>
              <a:t>Who were the progressives?</a:t>
            </a:r>
            <a:endParaRPr lang="en-US" dirty="0"/>
          </a:p>
        </p:txBody>
      </p:sp>
      <p:sp>
        <p:nvSpPr>
          <p:cNvPr id="3" name="Content Placeholder 2"/>
          <p:cNvSpPr>
            <a:spLocks noGrp="1"/>
          </p:cNvSpPr>
          <p:nvPr>
            <p:ph sz="quarter" idx="13"/>
          </p:nvPr>
        </p:nvSpPr>
        <p:spPr>
          <a:xfrm>
            <a:off x="0" y="919508"/>
            <a:ext cx="9144000" cy="4795492"/>
          </a:xfrm>
        </p:spPr>
        <p:txBody>
          <a:bodyPr>
            <a:normAutofit fontScale="92500" lnSpcReduction="20000"/>
          </a:bodyPr>
          <a:lstStyle/>
          <a:p>
            <a:r>
              <a:rPr lang="en-US" dirty="0"/>
              <a:t>A. New middle class composed of young professionals </a:t>
            </a:r>
          </a:p>
          <a:p>
            <a:pPr lvl="1"/>
            <a:r>
              <a:rPr lang="en-US" dirty="0"/>
              <a:t>1. Sought to apply principles of professions (medicine, law, business, teaching) to problems of society</a:t>
            </a:r>
          </a:p>
          <a:p>
            <a:pPr lvl="1"/>
            <a:r>
              <a:rPr lang="en-US" dirty="0"/>
              <a:t>2. Strong faith in progress and the ability of educated people to overcome problems </a:t>
            </a:r>
          </a:p>
          <a:p>
            <a:pPr lvl="1"/>
            <a:r>
              <a:rPr lang="en-US" dirty="0"/>
              <a:t>3. Rise in volunteer organizations organized to address issues (American Bar Association, U.S. Chamber of Commerce, National Association for the Advancement of Colored People, National Municipal League, </a:t>
            </a:r>
            <a:r>
              <a:rPr lang="en-US" dirty="0" err="1"/>
              <a:t>eg</a:t>
            </a:r>
            <a:r>
              <a:rPr lang="en-US" dirty="0"/>
              <a:t>.)</a:t>
            </a:r>
          </a:p>
          <a:p>
            <a:pPr lvl="1"/>
            <a:r>
              <a:rPr lang="en-US" dirty="0"/>
              <a:t>4. Mainly urban in residence and orientation</a:t>
            </a:r>
            <a:endParaRPr lang="en-US" dirty="0"/>
          </a:p>
        </p:txBody>
      </p:sp>
    </p:spTree>
    <p:extLst>
      <p:ext uri="{BB962C8B-B14F-4D97-AF65-F5344CB8AC3E}">
        <p14:creationId xmlns:p14="http://schemas.microsoft.com/office/powerpoint/2010/main" val="6184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dirty="0" smtClean="0"/>
              <a:t>Who were the progressives?</a:t>
            </a:r>
            <a:endParaRPr lang="en-US" dirty="0"/>
          </a:p>
        </p:txBody>
      </p:sp>
      <p:sp>
        <p:nvSpPr>
          <p:cNvPr id="3" name="Content Placeholder 2"/>
          <p:cNvSpPr>
            <a:spLocks noGrp="1"/>
          </p:cNvSpPr>
          <p:nvPr>
            <p:ph sz="quarter" idx="13"/>
          </p:nvPr>
        </p:nvSpPr>
        <p:spPr>
          <a:xfrm>
            <a:off x="0" y="919508"/>
            <a:ext cx="9144000" cy="4795492"/>
          </a:xfrm>
        </p:spPr>
        <p:txBody>
          <a:bodyPr>
            <a:normAutofit/>
          </a:bodyPr>
          <a:lstStyle/>
          <a:p>
            <a:r>
              <a:rPr lang="en-US" dirty="0"/>
              <a:t>B. Muckraking journalists attacked corruption and scandal with a sense of moral outrage </a:t>
            </a:r>
          </a:p>
          <a:p>
            <a:pPr lvl="1"/>
            <a:r>
              <a:rPr lang="en-US" dirty="0"/>
              <a:t>1. Lincoln Steffens exposed city machines in The Shame of the Cities (1904)</a:t>
            </a:r>
          </a:p>
          <a:p>
            <a:pPr lvl="1"/>
            <a:r>
              <a:rPr lang="en-US" dirty="0"/>
              <a:t>2. Ida Tarbell exposed Standard Oil Trust abuses </a:t>
            </a:r>
          </a:p>
          <a:p>
            <a:pPr lvl="1"/>
            <a:r>
              <a:rPr lang="en-US" dirty="0"/>
              <a:t>3. Upton Sinclair's The Jungle (1906) attacked the meat-packing industry</a:t>
            </a:r>
            <a:endParaRPr lang="en-US" dirty="0"/>
          </a:p>
        </p:txBody>
      </p:sp>
    </p:spTree>
    <p:extLst>
      <p:ext uri="{BB962C8B-B14F-4D97-AF65-F5344CB8AC3E}">
        <p14:creationId xmlns:p14="http://schemas.microsoft.com/office/powerpoint/2010/main" val="2607776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dirty="0" smtClean="0"/>
              <a:t>Who were the progressives?</a:t>
            </a:r>
            <a:endParaRPr lang="en-US" dirty="0"/>
          </a:p>
        </p:txBody>
      </p:sp>
      <p:sp>
        <p:nvSpPr>
          <p:cNvPr id="3" name="Content Placeholder 2"/>
          <p:cNvSpPr>
            <a:spLocks noGrp="1"/>
          </p:cNvSpPr>
          <p:nvPr>
            <p:ph sz="quarter" idx="13"/>
          </p:nvPr>
        </p:nvSpPr>
        <p:spPr>
          <a:xfrm>
            <a:off x="0" y="919508"/>
            <a:ext cx="9144000" cy="4795492"/>
          </a:xfrm>
        </p:spPr>
        <p:txBody>
          <a:bodyPr>
            <a:normAutofit/>
          </a:bodyPr>
          <a:lstStyle/>
          <a:p>
            <a:r>
              <a:rPr lang="en-US" dirty="0"/>
              <a:t>C. Political reformers (many opposed to traditional party politics) </a:t>
            </a:r>
            <a:endParaRPr lang="en-US" dirty="0" smtClean="0"/>
          </a:p>
          <a:p>
            <a:r>
              <a:rPr lang="en-US" dirty="0" smtClean="0"/>
              <a:t>D</a:t>
            </a:r>
            <a:r>
              <a:rPr lang="en-US" dirty="0"/>
              <a:t>. Socialists--frustrated workers who promised to destroy capitalism. Led by Eugene Debs (who polled 900,000 votes for president in 1912), socialists were rejected by most Progressives as too extreme in their goals and methods</a:t>
            </a:r>
            <a:endParaRPr lang="en-US" dirty="0"/>
          </a:p>
        </p:txBody>
      </p:sp>
    </p:spTree>
    <p:extLst>
      <p:ext uri="{BB962C8B-B14F-4D97-AF65-F5344CB8AC3E}">
        <p14:creationId xmlns:p14="http://schemas.microsoft.com/office/powerpoint/2010/main" val="353154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dirty="0" smtClean="0"/>
              <a:t>II. T. Roosevelt’s Square Deal</a:t>
            </a:r>
            <a:endParaRPr lang="en-US" dirty="0"/>
          </a:p>
        </p:txBody>
      </p:sp>
      <p:sp>
        <p:nvSpPr>
          <p:cNvPr id="3" name="Content Placeholder 2"/>
          <p:cNvSpPr>
            <a:spLocks noGrp="1"/>
          </p:cNvSpPr>
          <p:nvPr>
            <p:ph sz="quarter" idx="13"/>
          </p:nvPr>
        </p:nvSpPr>
        <p:spPr>
          <a:xfrm>
            <a:off x="0" y="919508"/>
            <a:ext cx="9144000" cy="4795492"/>
          </a:xfrm>
        </p:spPr>
        <p:txBody>
          <a:bodyPr>
            <a:normAutofit fontScale="62500" lnSpcReduction="20000"/>
          </a:bodyPr>
          <a:lstStyle/>
          <a:p>
            <a:r>
              <a:rPr lang="en-US" dirty="0"/>
              <a:t>A. Using the power of the presidency (a "bully pulpit") as no president since Lincoln, T.R. loved to lead and to fight those he felt were not acting in America's best interests.</a:t>
            </a:r>
          </a:p>
          <a:p>
            <a:pPr lvl="1"/>
            <a:r>
              <a:rPr lang="en-US" dirty="0"/>
              <a:t>1. Coal Strike--When coal </a:t>
            </a:r>
            <a:r>
              <a:rPr lang="en-US" dirty="0"/>
              <a:t>mine owners refused to deal with the union in a 1902 strike, T.R. summonsed them and the head of the mine workers to the White House and threatened to use army troops to keep the mines open. Owners backed down and T.R. was credited with ending the strike </a:t>
            </a:r>
          </a:p>
          <a:p>
            <a:pPr lvl="1"/>
            <a:r>
              <a:rPr lang="en-US" dirty="0"/>
              <a:t>2. Northern Securities Case--T.R. used the Sherman Antitrust Act to attack a railroad monopoly. Supreme Court ordered the company to dissolve.</a:t>
            </a:r>
          </a:p>
          <a:p>
            <a:pPr lvl="1"/>
            <a:r>
              <a:rPr lang="en-US" dirty="0"/>
              <a:t>3. Added Departments of Labor and Commerce to the Cabinet </a:t>
            </a:r>
          </a:p>
          <a:p>
            <a:pPr lvl="1"/>
            <a:r>
              <a:rPr lang="en-US" dirty="0"/>
              <a:t>4. Pushed through the Hepburn Act (1906), strengthening the Interstate Commerce Commission </a:t>
            </a:r>
          </a:p>
          <a:p>
            <a:pPr lvl="1"/>
            <a:r>
              <a:rPr lang="en-US" dirty="0"/>
              <a:t>5. Urged Congressional approva</a:t>
            </a:r>
            <a:r>
              <a:rPr lang="en-US" dirty="0" smtClean="0"/>
              <a:t>l </a:t>
            </a:r>
            <a:r>
              <a:rPr lang="en-US" dirty="0"/>
              <a:t>of the Pure Food and Drug Act (1906), which forbade impure foods and required </a:t>
            </a:r>
            <a:r>
              <a:rPr lang="en-US" dirty="0" err="1"/>
              <a:t>labelling</a:t>
            </a:r>
            <a:r>
              <a:rPr lang="en-US" dirty="0"/>
              <a:t> of ingredients of foods and drugs.</a:t>
            </a:r>
            <a:endParaRPr lang="en-US" dirty="0"/>
          </a:p>
        </p:txBody>
      </p:sp>
    </p:spTree>
    <p:extLst>
      <p:ext uri="{BB962C8B-B14F-4D97-AF65-F5344CB8AC3E}">
        <p14:creationId xmlns:p14="http://schemas.microsoft.com/office/powerpoint/2010/main" val="3729413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dirty="0" smtClean="0"/>
              <a:t>II. T. Roosevelt’s Square Deal</a:t>
            </a:r>
            <a:endParaRPr lang="en-US" dirty="0"/>
          </a:p>
        </p:txBody>
      </p:sp>
      <p:sp>
        <p:nvSpPr>
          <p:cNvPr id="3" name="Content Placeholder 2"/>
          <p:cNvSpPr>
            <a:spLocks noGrp="1"/>
          </p:cNvSpPr>
          <p:nvPr>
            <p:ph sz="quarter" idx="13"/>
          </p:nvPr>
        </p:nvSpPr>
        <p:spPr>
          <a:xfrm>
            <a:off x="0" y="919508"/>
            <a:ext cx="9144000" cy="4795492"/>
          </a:xfrm>
        </p:spPr>
        <p:txBody>
          <a:bodyPr>
            <a:normAutofit lnSpcReduction="10000"/>
          </a:bodyPr>
          <a:lstStyle/>
          <a:p>
            <a:r>
              <a:rPr lang="en-US" dirty="0"/>
              <a:t>B. Conservation reform added massive areas to the national forests (total of 190 million acres) </a:t>
            </a:r>
          </a:p>
          <a:p>
            <a:pPr lvl="1"/>
            <a:r>
              <a:rPr lang="en-US" dirty="0"/>
              <a:t>1. Transferred forests to the U.S. Forest Service headed by Gifford Pinchot, who insisted that trees be planted as well as harvested</a:t>
            </a:r>
          </a:p>
          <a:p>
            <a:pPr lvl="1"/>
            <a:r>
              <a:rPr lang="en-US" dirty="0"/>
              <a:t>2. Withdrew millions of acres of public land from sale to protect resources </a:t>
            </a:r>
          </a:p>
          <a:p>
            <a:pPr lvl="1"/>
            <a:r>
              <a:rPr lang="en-US" dirty="0"/>
              <a:t>3. Used public land sale revenues to build dams and canal systems</a:t>
            </a:r>
            <a:endParaRPr lang="en-US" dirty="0"/>
          </a:p>
        </p:txBody>
      </p:sp>
    </p:spTree>
    <p:extLst>
      <p:ext uri="{BB962C8B-B14F-4D97-AF65-F5344CB8AC3E}">
        <p14:creationId xmlns:p14="http://schemas.microsoft.com/office/powerpoint/2010/main" val="1789417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sz="3600" dirty="0"/>
              <a:t>III. City and State Government Reform</a:t>
            </a:r>
            <a:endParaRPr lang="en-US" sz="3600" dirty="0"/>
          </a:p>
        </p:txBody>
      </p:sp>
      <p:sp>
        <p:nvSpPr>
          <p:cNvPr id="3" name="Content Placeholder 2"/>
          <p:cNvSpPr>
            <a:spLocks noGrp="1"/>
          </p:cNvSpPr>
          <p:nvPr>
            <p:ph sz="quarter" idx="13"/>
          </p:nvPr>
        </p:nvSpPr>
        <p:spPr>
          <a:xfrm>
            <a:off x="0" y="919508"/>
            <a:ext cx="9144000" cy="5938492"/>
          </a:xfrm>
        </p:spPr>
        <p:txBody>
          <a:bodyPr>
            <a:normAutofit fontScale="70000" lnSpcReduction="20000"/>
          </a:bodyPr>
          <a:lstStyle/>
          <a:p>
            <a:r>
              <a:rPr lang="en-US" dirty="0"/>
              <a:t>A. City government system changed to prevent boss or "machine" rule </a:t>
            </a:r>
          </a:p>
          <a:p>
            <a:pPr lvl="1"/>
            <a:r>
              <a:rPr lang="en-US" dirty="0"/>
              <a:t>1. City commissions replaced mayors and city councils in some areas </a:t>
            </a:r>
          </a:p>
          <a:p>
            <a:pPr lvl="1"/>
            <a:r>
              <a:rPr lang="en-US" dirty="0"/>
              <a:t>2. City managers (nonpolitical professional managers) were hired to run small cities</a:t>
            </a:r>
          </a:p>
          <a:p>
            <a:r>
              <a:rPr lang="en-US" dirty="0"/>
              <a:t>B. State level reform efforts championed by Robert La </a:t>
            </a:r>
            <a:r>
              <a:rPr lang="en-US" dirty="0" err="1"/>
              <a:t>Follette</a:t>
            </a:r>
            <a:r>
              <a:rPr lang="en-US" dirty="0"/>
              <a:t> of Wisconsin </a:t>
            </a:r>
          </a:p>
          <a:p>
            <a:pPr lvl="1"/>
            <a:r>
              <a:rPr lang="en-US" dirty="0"/>
              <a:t>1. Direct primary to give voters control over candidates</a:t>
            </a:r>
          </a:p>
          <a:p>
            <a:pPr lvl="1"/>
            <a:r>
              <a:rPr lang="en-US" dirty="0"/>
              <a:t>2. Competitive civil service and restrictions on lobbying </a:t>
            </a:r>
          </a:p>
          <a:p>
            <a:pPr lvl="1"/>
            <a:r>
              <a:rPr lang="en-US" dirty="0"/>
              <a:t>3. Many states passed workmen's compensation laws </a:t>
            </a:r>
          </a:p>
          <a:p>
            <a:r>
              <a:rPr lang="en-US" dirty="0"/>
              <a:t>4. Election reforms to bring direct democracy to voters </a:t>
            </a:r>
          </a:p>
          <a:p>
            <a:pPr lvl="1"/>
            <a:r>
              <a:rPr lang="en-US" dirty="0"/>
              <a:t>a) Initiative--allowed 5% of voters to "initiate" laws in state legislatures </a:t>
            </a:r>
          </a:p>
          <a:p>
            <a:pPr lvl="1"/>
            <a:r>
              <a:rPr lang="en-US" dirty="0"/>
              <a:t>b) Referendum--in some states voters could then pass initiatives into laws </a:t>
            </a:r>
          </a:p>
          <a:p>
            <a:pPr lvl="1"/>
            <a:r>
              <a:rPr lang="en-US" dirty="0"/>
              <a:t>c) Recall--by petition voters could force an </a:t>
            </a:r>
            <a:r>
              <a:rPr lang="en-US" dirty="0" err="1"/>
              <a:t>offical</a:t>
            </a:r>
            <a:r>
              <a:rPr lang="en-US" dirty="0"/>
              <a:t> to stand for re-election at any time</a:t>
            </a:r>
            <a:endParaRPr lang="en-US" dirty="0"/>
          </a:p>
        </p:txBody>
      </p:sp>
    </p:spTree>
    <p:extLst>
      <p:ext uri="{BB962C8B-B14F-4D97-AF65-F5344CB8AC3E}">
        <p14:creationId xmlns:p14="http://schemas.microsoft.com/office/powerpoint/2010/main" val="973156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4870"/>
          </a:xfrm>
        </p:spPr>
        <p:txBody>
          <a:bodyPr/>
          <a:lstStyle/>
          <a:p>
            <a:r>
              <a:rPr lang="en-US" sz="3600" dirty="0"/>
              <a:t>IV. Major Progressivism </a:t>
            </a:r>
            <a:r>
              <a:rPr lang="en-US" sz="3600" dirty="0" smtClean="0"/>
              <a:t>Programs</a:t>
            </a:r>
            <a:endParaRPr lang="en-US" sz="3600" dirty="0"/>
          </a:p>
        </p:txBody>
      </p:sp>
      <p:sp>
        <p:nvSpPr>
          <p:cNvPr id="3" name="Content Placeholder 2"/>
          <p:cNvSpPr>
            <a:spLocks noGrp="1"/>
          </p:cNvSpPr>
          <p:nvPr>
            <p:ph sz="quarter" idx="13"/>
          </p:nvPr>
        </p:nvSpPr>
        <p:spPr>
          <a:xfrm>
            <a:off x="0" y="919508"/>
            <a:ext cx="9144000" cy="5938492"/>
          </a:xfrm>
        </p:spPr>
        <p:txBody>
          <a:bodyPr>
            <a:normAutofit fontScale="92500" lnSpcReduction="20000"/>
          </a:bodyPr>
          <a:lstStyle/>
          <a:p>
            <a:r>
              <a:rPr lang="en-US" dirty="0"/>
              <a:t>A .Education </a:t>
            </a:r>
          </a:p>
          <a:p>
            <a:pPr lvl="1"/>
            <a:r>
              <a:rPr lang="en-US" dirty="0"/>
              <a:t>1. Progressive education--John Dewey led movement that focused on personal growth, not mastery of body of knowledge and learning through experience.</a:t>
            </a:r>
          </a:p>
          <a:p>
            <a:pPr lvl="1"/>
            <a:r>
              <a:rPr lang="en-US" dirty="0"/>
              <a:t>2. Charles Eliot of Harvard pioneered elective courses and new teaching techniques (such as seminars) to make university learning more meaningful</a:t>
            </a:r>
          </a:p>
          <a:p>
            <a:pPr lvl="1"/>
            <a:r>
              <a:rPr lang="en-US" dirty="0"/>
              <a:t>3. Women began attending colleges in large numbers (by 1920, 47% of total enrollment was female).</a:t>
            </a:r>
          </a:p>
          <a:p>
            <a:pPr lvl="1"/>
            <a:r>
              <a:rPr lang="en-US" dirty="0"/>
              <a:t>4. Believing that more education would help bring an enlightened population, Progressives pushed enrollments to record levels (86% of children in schools by 1920) without seriously assessing how schools were doing.</a:t>
            </a:r>
            <a:endParaRPr lang="en-US" dirty="0"/>
          </a:p>
        </p:txBody>
      </p:sp>
    </p:spTree>
    <p:extLst>
      <p:ext uri="{BB962C8B-B14F-4D97-AF65-F5344CB8AC3E}">
        <p14:creationId xmlns:p14="http://schemas.microsoft.com/office/powerpoint/2010/main" val="1393040046"/>
      </p:ext>
    </p:extLst>
  </p:cSld>
  <p:clrMapOvr>
    <a:masterClrMapping/>
  </p:clrMapOvr>
</p:sld>
</file>

<file path=ppt/theme/theme1.xml><?xml version="1.0" encoding="utf-8"?>
<a:theme xmlns:a="http://schemas.openxmlformats.org/drawingml/2006/main" name="master teaching powerpoint">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teaching powerpoint.potx</Template>
  <TotalTime>5125</TotalTime>
  <Words>1739</Words>
  <Application>Microsoft Macintosh PowerPoint</Application>
  <PresentationFormat>On-screen Show (4:3)</PresentationFormat>
  <Paragraphs>106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master teaching powerpoint</vt:lpstr>
      <vt:lpstr>Progressive era</vt:lpstr>
      <vt:lpstr>I. Sources of Progressive Reform</vt:lpstr>
      <vt:lpstr>Who were the progressives?</vt:lpstr>
      <vt:lpstr>Who were the progressives?</vt:lpstr>
      <vt:lpstr>Who were the progressives?</vt:lpstr>
      <vt:lpstr>II. T. Roosevelt’s Square Deal</vt:lpstr>
      <vt:lpstr>II. T. Roosevelt’s Square Deal</vt:lpstr>
      <vt:lpstr>III. City and State Government Reform</vt:lpstr>
      <vt:lpstr>IV. Major Progressivism Programs</vt:lpstr>
      <vt:lpstr>IV. Major Progressivism Programs</vt:lpstr>
      <vt:lpstr>IV. Major Progressivism Programs</vt:lpstr>
      <vt:lpstr>IV. Major Progressivism Programs</vt:lpstr>
      <vt:lpstr>IV. Major Progressivism Programs</vt:lpstr>
      <vt:lpstr>V. Presidential Election of 1912</vt:lpstr>
      <vt:lpstr>V. Presidential Election of 1912</vt:lpstr>
      <vt:lpstr>VI. Wilson's New Freedom and Progressivism</vt:lpstr>
      <vt:lpstr>VII. Evaluation of Progressivism</vt:lpstr>
      <vt:lpstr>VII. Evaluation of Progressivism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Richardson</dc:creator>
  <cp:lastModifiedBy>Colin Richardson</cp:lastModifiedBy>
  <cp:revision>4</cp:revision>
  <dcterms:created xsi:type="dcterms:W3CDTF">2015-01-04T21:04:16Z</dcterms:created>
  <dcterms:modified xsi:type="dcterms:W3CDTF">2015-11-16T02:31:27Z</dcterms:modified>
</cp:coreProperties>
</file>